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58" r:id="rId3"/>
    <p:sldId id="315" r:id="rId4"/>
    <p:sldId id="282" r:id="rId5"/>
    <p:sldId id="313" r:id="rId6"/>
    <p:sldId id="321" r:id="rId7"/>
    <p:sldId id="1147" r:id="rId8"/>
    <p:sldId id="1224" r:id="rId9"/>
    <p:sldId id="1228" r:id="rId10"/>
    <p:sldId id="271" r:id="rId11"/>
    <p:sldId id="263" r:id="rId12"/>
    <p:sldId id="491" r:id="rId13"/>
    <p:sldId id="1261" r:id="rId14"/>
    <p:sldId id="1262" r:id="rId15"/>
    <p:sldId id="1266" r:id="rId16"/>
    <p:sldId id="1264" r:id="rId17"/>
    <p:sldId id="1226" r:id="rId18"/>
    <p:sldId id="1265" r:id="rId19"/>
    <p:sldId id="1227" r:id="rId20"/>
    <p:sldId id="1145"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Grid="0">
      <p:cViewPr varScale="1">
        <p:scale>
          <a:sx n="63" d="100"/>
          <a:sy n="63" d="100"/>
        </p:scale>
        <p:origin x="68" y="304"/>
      </p:cViewPr>
      <p:guideLst>
        <p:guide orient="horz" pos="2160"/>
        <p:guide pos="3840"/>
      </p:guideLst>
    </p:cSldViewPr>
  </p:slideViewPr>
  <p:notesTextViewPr>
    <p:cViewPr>
      <p:scale>
        <a:sx n="1" d="1"/>
        <a:sy n="1" d="1"/>
      </p:scale>
      <p:origin x="0" y="0"/>
    </p:cViewPr>
  </p:notesTextViewPr>
  <p:sorterViewPr>
    <p:cViewPr varScale="1">
      <p:scale>
        <a:sx n="1" d="1"/>
        <a:sy n="1" d="1"/>
      </p:scale>
      <p:origin x="0" y="-41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8:54.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2,'131'-1,"145"3,-173 12,-68-8,50 3,82 5,11 1,-130-15,-8 0,0 1,0 2,73 14,-54-4,0-3,0-3,0-2,84-4,1746-5,-1017 6,972-2,-1799 3,0 1,75 18,-70-12,85 8,26-5,24 2,571-13,-382-4,6211 2,-6542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8:57.6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88,'31'1,"0"-2,0-1,53-11,12-10,1 4,173-11,183 30,-194 2,4214-2,-4441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9:00.9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0,'2439'0,"-2417"1,-1 2,1 0,39 11,-10-1,-4-1,65 26,7 3,-97-35,-1-2,1 0,40 2,282-8,-110 0,2195 2,-2369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7T09:50:10.98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491 87,'9'0,"15"0,0 0,0 2,0 0,40 10,117 49,-11-3,55 22,-164-56,93 20,-6-2,-87-23,1-2,68 9,-59-14,82 27,-93-18,-32-10,0-1,1-2,0 0,0-3,33 4,-44-8,9 0,1 0,47-6,-68 3,0 0,0-1,0 0,0 0,-1 0,1-1,-1 0,0 0,0 0,-1-1,1 0,-1 0,6-8,5-7,-1-1,18-30,-28 41,58-107,-55 101,-2 0,0-1,-1 0,0 0,2-26,-6 27,0 8,-1 0,1 0,0 0,3-8,-3 14,-1 1,1-1,0 0,-1 1,1-1,0 1,0-1,0 1,0-1,1 1,-1 0,0 0,0-1,1 1,-1 0,1 0,-1 0,1 0,-1 1,1-1,0 0,-1 1,4-1,1 0,1 0,-1 0,1 1,0 0,0 1,-1-1,1 1,-1 1,1-1,-1 1,1 0,-1 1,0-1,11 7,-13-3,-9-5,-16-6,-67-24,0 4,-2 3,-1 5,-117-8,-127 24,154 4,-660-3,821 1,0 0,0 2,0 1,1 0,-30 11,17-3,2 1,-47 28,70-37,0 0,0 0,0 1,1 0,0 1,0 0,0-1,1 2,0-1,0 1,0-1,1 2,0-1,0 0,1 1,0-1,0 1,-2 13,3-12,-2 16,-2 0,-14 38,16-55,1-1,-1 1,0-1,-1 0,0 0,0-1,0 0,-1 1,0-2,0 1,0-1,-9 6,-11 5,9-6,0 2,0 0,-21 19,-150 131,184-159,-22 17,-42 43,61-55,0 1,1-1,0 1,0 0,1 1,0-1,0 1,1 0,-5 18,8-22,0-1,1 1,-1-1,1 1,0 0,1-1,-1 1,1 0,0-1,1 1,-1-1,1 1,0-1,1 0,-1 0,1 0,0 0,0 0,7 7,-4-5,0-1,1 1,0-1,0 0,1-1,0 0,0 0,0-1,0 0,1 0,12 3,32 6,1-2,80 6,-107-14,0 2,-1 2,0 0,29 13,44 11,-85-28,1 0,0-1,0 0,0-2,16 0,140-26,-13 2,-37 12,116-7,570 18,-402 2,225-1,-642 0,-1-1,1 0,-22-6,-3 0,-1021-162,778 120,233 40,1 2,-1 3,-63 1,-57-5,7-25,22 5,89 20,1 1,-79-21,-11-24,118 43,1-1,0 0,0-2,-26-21,43 32,0-1,1 1,-1-1,0 0,1 0,-1 1,1-1,0 0,0 0,-2-3,3 5,0 0,0-1,0 1,0 0,0 0,0-1,0 1,0 0,0-1,0 1,0 0,1 0,-1-1,0 1,0 0,0 0,0-1,0 1,0 0,1 0,-1 0,0-1,0 1,0 0,0 0,1 0,-1-1,0 1,0 0,1 0,-1 0,18-2,27 6,1 3,61 17,-45-9,-7-3,275 75,-307-77,-1 0,0 2,34 24,-39-25,1 1,-1-2,2 0,-1-1,32 10,-21-13,-1-1,1-1,39 0,92-7,-70-1,722 27,-779-19,0 2,43 12,-63-14,0 1,0 0,0 1,-1 0,0 1,0 0,0 1,13 11,-20-13,0-2,1 1,0 0,0-1,0 0,0-1,1 1,-1-1,1 0,0-1,0 0,0 0,0 0,14 0,305 2,-183-8,-3 5,100-3,-211-2,-29 4,0 0,0 0,0 0,0 0,0 0,-1-1,1 1,0 0,0 0,0 0,0 0,0 0,0 0,0 0,0-1,0 1,0 0,0 0,0 0,0 0,-1 0,1 0,0-1,0 1,0 0,0 0,0 0,1 0,-1 0,0-1,0 1,0 0,0 0,0 0,0 0,0 0,0 0,0-1,0 1,0 0,0 0,0 0,0 0,1 0,-1 0,0 0,0 0,0 0,0-1,0 1,0 0,0 0,1 0,-1 0,0 0,0 0,-11-3,0 1,0 0,0 1,-16-1,14 2,-358-5,34 2,251-2,-161-31,195 22,1-3,-84-39,4 0,111 51,-1 0,-1 1,1 1,0 1,-1 0,1 2,-31 4,3-2,9-1,-1 2,1 2,0 2,0 1,-70 25,103-31,1 1,-1 0,1 0,0 0,0 1,0 0,1 0,-1 0,1 1,0 0,0 0,0 0,1 1,0-1,0 1,0 0,1 0,0 1,0-1,1 1,-1-1,1 1,1 0,-1 0,1-1,1 1,-1 0,1 0,1 11,0-11,1 0,0 1,0-1,0 0,1 0,0-1,1 1,-1-1,1 1,0-1,1 0,7 8,16 24,-27-38,-1 1,1-1,-1 1,0 0,1-1,-1 1,0 0,1 0,-1-1,0 1,0 0,0 0,0-1,0 1,0 0,0 0,0-1,0 1,0 0,0 0,0-1,0 1,-1 0,1 0,0-1,0 1,-1 0,1-1,-1 1,1 0,-1 0,-22 13,20-13,-51 21,31-14,0 2,1 1,-37 23,30-12,16-11,-2 0,-17 10,20-17,-1 0,1-1,-1 0,0-1,0 0,0-1,0 0,-13-2,6 1,-142 0,-29 0,187 0,0 0,0 1,0-1,0 1,1 0,-1 0,0 0,1 0,-1 1,1-1,-1 1,-4 3,6-4,1 1,0 0,-1-1,1 1,0-1,0 1,0 0,0 0,1 0,-1 0,0 0,1 0,-1 0,1 0,0 0,-1 0,1 0,0 0,0 0,0 0,1 0,-1 0,0 0,1 0,1 3,2 7,1 0,0-1,1 1,0-1,1 0,0-1,0 0,1 0,1-1,0 0,0 0,14 9,7 5,2-2,64 33,192 103,-276-150,1 0,0-1,0-1,0 0,0-1,1-1,0 0,-1-1,1 0,0-1,27-1,228-24,-200 17,-54 5,0-1,0 0,0-1,0 0,-1-1,1-1,-1 0,-1-1,1-1,-1 0,17-14,-27 19,0 1,-1-1,1 1,-1-1,0 0,0 0,0 0,0 0,0 0,-1 0,1-1,-1 1,0 0,0-1,0 1,-1-1,1-5,-1 4,-1-1,1 1,-1 0,0-1,-1 1,1 0,-1-1,0 1,0 0,-5-6,-2-3,0 0,-1 1,-1 1,-1-1,1 2,-22-17,21 20,1 0,-1 1,-1 1,1 0,-1 0,0 1,-17-4,-11 1,-46-5,60 10,18 1,0 1,0 0,0 0,0 1,0 1,0-1,0 1,0 1,1 0,-1 0,-17 7,-16 15,1 2,-64 53,73-53,-1-1,0-2,-2-1,-57 27,76-43,0 0,1 2,0-1,1 2,0 0,0 0,1 2,0-1,1 2,-13 14,7-2,2 0,0 1,-14 33,19-35,-2 0,0 0,-1-1,-30 34,34-45,-9 8,1 1,-28 41,41-54,1 0,1 1,-1-1,1 1,0 0,1-1,0 2,0-1,1 0,0 0,0 0,1 1,0 12,1-18,-1 0,1 0,-1 0,1 0,0 0,0 0,0-1,0 1,1 0,-1 0,1-1,0 1,0-1,0 0,0 1,0-1,0 0,5 3,-3-2,1-1,0 0,0 1,0-2,0 1,0 0,1-1,-1 0,10 0,4-1,1 0,-1-2,0 0,34-9,142-32,-187 42,0-1,0 0,0-1,-1 0,0 0,1-1,-1 1,0-2,-1 1,1-1,-1 0,11-11,-12 12,0 0,0 1,1-1,-1 1,1 0,0 1,0-1,0 1,1 0,-1 1,0-1,11 0,11 0,46 3,-38 0,62 2,167-3,-63-28,-12 2,-148 24,-12 1,29-4,-52 4,1-1,0 0,0 0,-1 0,0-1,1 0,-1-1,10-6,-16 10,-1-1,0 1,1 0,-1 0,0 0,1-1,-1 1,0 0,0 0,1-1,-1 1,0 0,0-1,1 1,-1 0,0-1,0 1,0 0,0-1,0 1,1 0,-1-1,0 1,0 0,0-1,0 1,0-1,0 1,0 0,0-1,0 1,0 0,-1-1,1 1,0 0,0-1,0 1,0 0,0-1,-1 1,1 0,0-1,0 1,-1 0,1-1,0 1,0 0,-1 0,1 0,0-1,-1 1,1 0,0 0,-1 0,1 0,0-1,-1 1,1 0,0 0,-1 0,-27-8,25 7,-29-8,0-1,-39-17,54 19,1 0,1-1,0-1,0 0,0-1,-13-14,25 22,0-1,0 0,0 1,1-2,-1 1,1 0,0 0,0-1,1 1,-1-1,1 1,0-1,0 0,0 0,1 1,0-1,0 0,0 0,0 0,1 1,0-1,0 0,0 1,0-1,5-8,3-8,2-1,1 2,0 0,16-19,-13 19,-6 6,-1 0,0-1,-1 0,0 0,-1-1,-1 1,5-27,-2-5,1-64,-9 103,2-16,1 0,9-36,-9 49,0-1,1 1,1 0,0 0,0 0,13-18,-12 23,-1 0,1 0,1 1,-1-1,1 2,0-1,0 1,1 0,-1 0,1 1,0 0,0 0,13-2,6 0,0 1,49 0,386 4,-183 2,-246-1,-12 0,0-1,-1-1,1 0,0-2,39-10,-59 13,1 0,-1-1,0 1,1-1,-1 1,0-1,0 0,0 1,0-1,1 0,-1 0,0 0,0 0,1-1,-2 2,0-1,0 1,0 0,0-1,0 1,-1 0,1-1,0 1,0 0,0-1,0 1,0 0,0-1,0 1,-1 0,1-1,0 1,0 0,0 0,-1-1,1 1,0 0,0 0,-1-1,1 1,0 0,-1 0,1 0,0 0,-1-1,1 1,0 0,-1 0,-5-2,-1-1,0 2,0-1,-12-1,-179-10,42 5,150 7,-445-41,5-29,414 64,0-1,0-1,1-2,-37-17,64 26,-1-1,1 1,1-1,-1 0,0 1,1-2,-1 1,1 0,0-1,0 1,0-1,1 0,-1 0,1 0,-3-7,4 7,0 0,0 0,1 0,0 0,-1 0,1-1,1 1,-1 0,1 0,-1 0,1 0,0 0,1 0,-1 1,1-1,3-6,-1 3,0 0,1 1,-1-1,1 1,1 1,-1-1,1 1,0 0,0 0,1 0,0 1,-1 0,1 1,0-1,10-2,9-2,0 2,0 0,31-1,-18 1,118-6,-9 1,-89 5,32-4,-83 8,1 0,0 0,-1-1,1 0,-1 0,0-1,11-7,-18 11,-1 0,0 0,1 0,-1-1,1 1,-1 0,0 0,1-1,-1 1,1 0,-1-1,0 1,0 0,1-1,-1 1,0 0,0-1,1 1,-1-1,0 1,0 0,0-1,1 1,-1-1,0 1,0-1,0 1,0-1,0 1,0-1,0 1,0 0,0-1,-1 0,1 0,-1 0,0 1,0-1,0 0,0 1,0-1,0 1,0-1,0 1,0-1,0 1,0-1,-2 1,-41-6,-313 3,197 5,-607 0,748-2,0-1,-27-4,21-1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7T09:50:22.91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1 199,'0'1,"0"0,0-1,0 1,1-1,-1 1,0 0,0-1,1 1,-1-1,1 1,-1-1,0 1,1-1,-1 1,1-1,-1 1,1-1,0 0,-1 1,1-1,-1 0,1 1,0-1,-1 0,1 0,0 1,21 3,3-3,-1 0,1-2,31-4,74-18,-62 9,212-20,-111 16,-56 9,151 8,-135 2,1289-1,-1365-2,-1-3,1-2,-1-3,77-24,-71 21,2 1,70-3,-77 10,392-6,-275 14,-91-4,163 5,-195 0,0 2,0 2,50 15,-5 1,97 10,-183-32,164 37,-107-22,70 10,47-14,44 7,-128-5,1-3,99-3,890-11,-1072 2,-1 1,1 0,-1 1,17 4,-28-6,-1 1,1-1,-1 0,1 1,-1-1,0 1,1 0,-1 0,0-1,1 1,-1 0,0 0,2 2,-3-2,0-1,0 0,1 1,-1-1,0 1,0-1,0 0,0 1,-1-1,1 1,0-1,0 0,0 1,0-1,0 0,0 1,-1-1,1 0,0 1,0-1,0 0,-1 1,1-1,0 0,0 0,-1 1,1-1,0 0,-1 0,1 1,0-1,-1 0,1 0,-7 4,-1-1,1 0,0-1,-10 3,-56 12,-75 7,-79-2,194-19,-150 22,61-1,1 0,-59-16,52-5,-87 21,40-10,-78 3,-298-18,512-1,1-1,-50-10,-74-24,135 30,-54-15,-120-48,173 60,1 1,-1 1,0 2,-1 0,-45-2,-147 8,112 3,-751-2,772 3,-123 22,64-5,-41 3,142-18,-71 21,70-15,-62 8,69-14,1 1,-70 24,82-21,0-2,0 0,0-2,-1-1,0-2,-53 1,-636-7,692 2,1-2,-1-1,1-1,0-1,0-1,-34-15,31 12,5 3,0 1,0 1,-1 1,1 1,-24 0,9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7T09:50:25.298"/>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1,'40'1,"0"2,0 1,-1 2,1 2,69 24,-73-19,2-1,0-2,0-2,0-1,50 2,145-9,-115-1,-84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7F7E5-557B-4D04-A4BE-76AEF7083A9E}" type="datetimeFigureOut">
              <a:rPr lang="it-IT" smtClean="0"/>
              <a:pPr/>
              <a:t>28/06/2023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1D585-BF5A-4EE2-B444-F25A12CF3F63}" type="slidenum">
              <a:rPr lang="it-IT" smtClean="0"/>
              <a:pPr/>
              <a:t>‹N›</a:t>
            </a:fld>
            <a:endParaRPr lang="it-IT"/>
          </a:p>
        </p:txBody>
      </p:sp>
    </p:spTree>
    <p:extLst>
      <p:ext uri="{BB962C8B-B14F-4D97-AF65-F5344CB8AC3E}">
        <p14:creationId xmlns:p14="http://schemas.microsoft.com/office/powerpoint/2010/main" val="103085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0AD8545-7184-4C69-AF83-CB0F78AF2EFB}" type="slidenum">
              <a:rPr lang="it-IT" altLang="it-IT" smtClean="0">
                <a:solidFill>
                  <a:srgbClr val="000000"/>
                </a:solidFill>
                <a:latin typeface="Calibri" pitchFamily="34" charset="0"/>
              </a:rPr>
              <a:pPr/>
              <a:t>1</a:t>
            </a:fld>
            <a:endParaRPr lang="it-IT" altLang="it-IT">
              <a:solidFill>
                <a:srgbClr val="000000"/>
              </a:solidFill>
              <a:latin typeface="Calibri" pitchFamily="34" charset="0"/>
            </a:endParaRPr>
          </a:p>
        </p:txBody>
      </p:sp>
    </p:spTree>
    <p:extLst>
      <p:ext uri="{BB962C8B-B14F-4D97-AF65-F5344CB8AC3E}">
        <p14:creationId xmlns:p14="http://schemas.microsoft.com/office/powerpoint/2010/main" val="4444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immagine diapositiva 1">
            <a:extLst>
              <a:ext uri="{FF2B5EF4-FFF2-40B4-BE49-F238E27FC236}">
                <a16:creationId xmlns:a16="http://schemas.microsoft.com/office/drawing/2014/main" id="{3990064B-A72F-42B0-A400-94528BB57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egnaposto note 2">
            <a:extLst>
              <a:ext uri="{FF2B5EF4-FFF2-40B4-BE49-F238E27FC236}">
                <a16:creationId xmlns:a16="http://schemas.microsoft.com/office/drawing/2014/main" id="{52E302FE-717F-32C7-0035-2410DB6819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37892" name="Segnaposto numero diapositiva 3">
            <a:extLst>
              <a:ext uri="{FF2B5EF4-FFF2-40B4-BE49-F238E27FC236}">
                <a16:creationId xmlns:a16="http://schemas.microsoft.com/office/drawing/2014/main" id="{220D8720-1B39-7183-BBB9-3CCE6787F1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784C75-8665-4077-B19F-0BE70B54A89C}" type="slidenum">
              <a:rPr lang="it-IT" altLang="it-IT" smtClean="0"/>
              <a:pPr/>
              <a:t>11</a:t>
            </a:fld>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a:extLst>
              <a:ext uri="{FF2B5EF4-FFF2-40B4-BE49-F238E27FC236}">
                <a16:creationId xmlns:a16="http://schemas.microsoft.com/office/drawing/2014/main" id="{536766D4-E59C-B201-D052-C3E9F6FFDF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Segnaposto note 2">
            <a:extLst>
              <a:ext uri="{FF2B5EF4-FFF2-40B4-BE49-F238E27FC236}">
                <a16:creationId xmlns:a16="http://schemas.microsoft.com/office/drawing/2014/main" id="{2437719E-CA76-6EE0-8194-CDDE0DDE7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6084" name="Segnaposto numero diapositiva 3">
            <a:extLst>
              <a:ext uri="{FF2B5EF4-FFF2-40B4-BE49-F238E27FC236}">
                <a16:creationId xmlns:a16="http://schemas.microsoft.com/office/drawing/2014/main" id="{4E5571D7-9DAB-30CE-180E-957A474B80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8BE43F-E1E5-4135-A105-5E9F552F1A03}" type="slidenum">
              <a:rPr lang="it-IT" altLang="it-IT" smtClean="0"/>
              <a:pPr/>
              <a:t>12</a:t>
            </a:fld>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901405D6-830E-7536-0030-26D1B580B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067D0717-D431-5139-78C5-5DF07CC0F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8132" name="Segnaposto numero diapositiva 3">
            <a:extLst>
              <a:ext uri="{FF2B5EF4-FFF2-40B4-BE49-F238E27FC236}">
                <a16:creationId xmlns:a16="http://schemas.microsoft.com/office/drawing/2014/main" id="{D4611EBD-C111-45A7-ABEA-5E8E33F40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B7D485-2315-4EE6-A3F3-28F78466D0E4}" type="slidenum">
              <a:rPr lang="it-IT" altLang="it-IT" smtClean="0">
                <a:solidFill>
                  <a:srgbClr val="000000"/>
                </a:solidFill>
                <a:ea typeface="ＭＳ Ｐゴシック" panose="020B0600070205080204" pitchFamily="34" charset="-128"/>
              </a:rPr>
              <a:pPr>
                <a:spcBef>
                  <a:spcPct val="0"/>
                </a:spcBef>
              </a:pPr>
              <a:t>13</a:t>
            </a:fld>
            <a:endParaRPr lang="it-IT" altLang="it-IT">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265827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901405D6-830E-7536-0030-26D1B580B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067D0717-D431-5139-78C5-5DF07CC0F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8132" name="Segnaposto numero diapositiva 3">
            <a:extLst>
              <a:ext uri="{FF2B5EF4-FFF2-40B4-BE49-F238E27FC236}">
                <a16:creationId xmlns:a16="http://schemas.microsoft.com/office/drawing/2014/main" id="{D4611EBD-C111-45A7-ABEA-5E8E33F40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B7D485-2315-4EE6-A3F3-28F78466D0E4}" type="slidenum">
              <a:rPr lang="it-IT" altLang="it-IT" smtClean="0">
                <a:solidFill>
                  <a:srgbClr val="000000"/>
                </a:solidFill>
                <a:ea typeface="ＭＳ Ｐゴシック" panose="020B0600070205080204" pitchFamily="34" charset="-128"/>
              </a:rPr>
              <a:pPr>
                <a:spcBef>
                  <a:spcPct val="0"/>
                </a:spcBef>
              </a:pPr>
              <a:t>14</a:t>
            </a:fld>
            <a:endParaRPr lang="it-IT" altLang="it-IT">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0937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901405D6-830E-7536-0030-26D1B580B0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067D0717-D431-5139-78C5-5DF07CC0F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48132" name="Segnaposto numero diapositiva 3">
            <a:extLst>
              <a:ext uri="{FF2B5EF4-FFF2-40B4-BE49-F238E27FC236}">
                <a16:creationId xmlns:a16="http://schemas.microsoft.com/office/drawing/2014/main" id="{D4611EBD-C111-45A7-ABEA-5E8E33F40A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B7D485-2315-4EE6-A3F3-28F78466D0E4}" type="slidenum">
              <a:rPr lang="it-IT" altLang="it-IT" smtClean="0">
                <a:solidFill>
                  <a:srgbClr val="000000"/>
                </a:solidFill>
                <a:ea typeface="ＭＳ Ｐゴシック" panose="020B0600070205080204" pitchFamily="34" charset="-128"/>
              </a:rPr>
              <a:pPr>
                <a:spcBef>
                  <a:spcPct val="0"/>
                </a:spcBef>
              </a:pPr>
              <a:t>15</a:t>
            </a:fld>
            <a:endParaRPr lang="it-IT" altLang="it-IT">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7702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In this case series of 3 patients with hypertrophic cardiomyopathy, we found that Anderson-Fabry cardiomyopathy may mimic hypertrophic cardiomyopathy and present with severely symptomatic left ventricular outflow tract obstruction. The diagnosis was suspected by the cardiac surgeon and confirmed by histological and genetic examinations</a:t>
            </a:r>
            <a:endParaRPr lang="it-IT" dirty="0"/>
          </a:p>
          <a:p>
            <a:endParaRPr lang="it-IT" dirty="0"/>
          </a:p>
        </p:txBody>
      </p:sp>
      <p:sp>
        <p:nvSpPr>
          <p:cNvPr id="4" name="Segnaposto numero diapositiva 3"/>
          <p:cNvSpPr>
            <a:spLocks noGrp="1"/>
          </p:cNvSpPr>
          <p:nvPr>
            <p:ph type="sldNum" sz="quarter" idx="5"/>
          </p:nvPr>
        </p:nvSpPr>
        <p:spPr/>
        <p:txBody>
          <a:bodyPr/>
          <a:lstStyle/>
          <a:p>
            <a:fld id="{9CA1D585-BF5A-4EE2-B444-F25A12CF3F63}" type="slidenum">
              <a:rPr lang="it-IT" smtClean="0"/>
              <a:pPr/>
              <a:t>17</a:t>
            </a:fld>
            <a:endParaRPr lang="it-IT"/>
          </a:p>
        </p:txBody>
      </p:sp>
    </p:spTree>
    <p:extLst>
      <p:ext uri="{BB962C8B-B14F-4D97-AF65-F5344CB8AC3E}">
        <p14:creationId xmlns:p14="http://schemas.microsoft.com/office/powerpoint/2010/main" val="4085378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 In this case series of 3 patients with hypertrophic cardiomyopathy, we found that Anderson-Fabry cardiomyopathy may mimic hypertrophic cardiomyopathy and present with severely symptomatic left ventricular outflow tract obstruction. The diagnosis was suspected by the cardiac surgeon and confirmed by histological and genetic examinations</a:t>
            </a:r>
            <a:endParaRPr lang="it-IT" dirty="0"/>
          </a:p>
          <a:p>
            <a:endParaRPr lang="it-IT" dirty="0"/>
          </a:p>
        </p:txBody>
      </p:sp>
      <p:sp>
        <p:nvSpPr>
          <p:cNvPr id="4" name="Segnaposto numero diapositiva 3"/>
          <p:cNvSpPr>
            <a:spLocks noGrp="1"/>
          </p:cNvSpPr>
          <p:nvPr>
            <p:ph type="sldNum" sz="quarter" idx="5"/>
          </p:nvPr>
        </p:nvSpPr>
        <p:spPr/>
        <p:txBody>
          <a:bodyPr/>
          <a:lstStyle/>
          <a:p>
            <a:fld id="{9CA1D585-BF5A-4EE2-B444-F25A12CF3F63}" type="slidenum">
              <a:rPr lang="it-IT" smtClean="0"/>
              <a:pPr/>
              <a:t>18</a:t>
            </a:fld>
            <a:endParaRPr lang="it-IT"/>
          </a:p>
        </p:txBody>
      </p:sp>
    </p:spTree>
    <p:extLst>
      <p:ext uri="{BB962C8B-B14F-4D97-AF65-F5344CB8AC3E}">
        <p14:creationId xmlns:p14="http://schemas.microsoft.com/office/powerpoint/2010/main" val="37919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a:extLst>
              <a:ext uri="{FF2B5EF4-FFF2-40B4-BE49-F238E27FC236}">
                <a16:creationId xmlns:a16="http://schemas.microsoft.com/office/drawing/2014/main" id="{94005D9E-81FE-FF01-DA0E-4161184BD4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a:extLst>
              <a:ext uri="{FF2B5EF4-FFF2-40B4-BE49-F238E27FC236}">
                <a16:creationId xmlns:a16="http://schemas.microsoft.com/office/drawing/2014/main" id="{0C26612F-C15E-6376-19AA-7A201B0655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ea typeface="ＭＳ Ｐゴシック" panose="020B0600070205080204" pitchFamily="34" charset="-128"/>
            </a:endParaRPr>
          </a:p>
        </p:txBody>
      </p:sp>
      <p:sp>
        <p:nvSpPr>
          <p:cNvPr id="48132" name="Segnaposto numero diapositiva 3">
            <a:extLst>
              <a:ext uri="{FF2B5EF4-FFF2-40B4-BE49-F238E27FC236}">
                <a16:creationId xmlns:a16="http://schemas.microsoft.com/office/drawing/2014/main" id="{4DCF10DE-0F38-0CC0-D39D-8FE38B7C1E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4A434B6-F44F-4B7F-87C6-AA09DA53D2A5}" type="slidenum">
              <a:rPr lang="en-US" altLang="it-IT"/>
              <a:pPr/>
              <a:t>20</a:t>
            </a:fld>
            <a:endParaRPr lang="en-US"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Malattia da accumulo lisosomiale ad ereditarietà</a:t>
            </a:r>
            <a:r>
              <a:rPr lang="it-IT" baseline="0" dirty="0"/>
              <a:t> x </a:t>
            </a:r>
            <a:r>
              <a:rPr lang="it-IT" baseline="0" dirty="0" err="1"/>
              <a:t>linked</a:t>
            </a:r>
            <a:r>
              <a:rPr lang="it-IT" baseline="0" dirty="0"/>
              <a:t> che coinvolge il metabolismo dei </a:t>
            </a:r>
            <a:r>
              <a:rPr lang="it-IT" baseline="0" dirty="0" err="1"/>
              <a:t>glicosfingolipidi</a:t>
            </a:r>
            <a:r>
              <a:rPr lang="it-IT" baseline="0" dirty="0"/>
              <a:t> ed è causata da deficit tot o parziale </a:t>
            </a:r>
            <a:r>
              <a:rPr lang="it-IT" baseline="0" dirty="0" err="1"/>
              <a:t>dellenzima</a:t>
            </a:r>
            <a:r>
              <a:rPr lang="it-IT" baseline="0" dirty="0"/>
              <a:t> </a:t>
            </a:r>
            <a:r>
              <a:rPr lang="it-IT" baseline="0" dirty="0" err="1"/>
              <a:t>alfagal</a:t>
            </a:r>
            <a:r>
              <a:rPr lang="it-IT" baseline="0" dirty="0"/>
              <a:t>..A codificato dal gene GLA. Tale gene mappa sul cromosoma X composto da 7 esoni. Riduzione </a:t>
            </a:r>
            <a:r>
              <a:rPr lang="it-IT" baseline="0" dirty="0" err="1"/>
              <a:t>dell</a:t>
            </a:r>
            <a:r>
              <a:rPr lang="it-IT" baseline="0" dirty="0"/>
              <a:t> enzima provoca accumulo di </a:t>
            </a:r>
            <a:r>
              <a:rPr lang="it-IT" baseline="0" dirty="0" err="1"/>
              <a:t>globotriasolceramide</a:t>
            </a:r>
            <a:r>
              <a:rPr lang="it-IT" baseline="0" dirty="0"/>
              <a:t> (GB3) responsabile delle modificazioni a catena in ambito </a:t>
            </a:r>
            <a:r>
              <a:rPr lang="it-IT" baseline="0" dirty="0" err="1"/>
              <a:t>cell</a:t>
            </a:r>
            <a:r>
              <a:rPr lang="it-IT" baseline="0" dirty="0"/>
              <a:t> e tissutale.</a:t>
            </a:r>
            <a:endParaRPr lang="it-IT" dirty="0"/>
          </a:p>
        </p:txBody>
      </p:sp>
      <p:sp>
        <p:nvSpPr>
          <p:cNvPr id="4" name="Segnaposto numero diapositiva 3"/>
          <p:cNvSpPr>
            <a:spLocks noGrp="1"/>
          </p:cNvSpPr>
          <p:nvPr>
            <p:ph type="sldNum" sz="quarter" idx="10"/>
          </p:nvPr>
        </p:nvSpPr>
        <p:spPr/>
        <p:txBody>
          <a:bodyPr/>
          <a:lstStyle/>
          <a:p>
            <a:fld id="{9CA1D585-BF5A-4EE2-B444-F25A12CF3F63}" type="slidenum">
              <a:rPr lang="it-IT" smtClean="0"/>
              <a:pPr/>
              <a:t>2</a:t>
            </a:fld>
            <a:endParaRPr lang="it-IT"/>
          </a:p>
        </p:txBody>
      </p:sp>
    </p:spTree>
    <p:extLst>
      <p:ext uri="{BB962C8B-B14F-4D97-AF65-F5344CB8AC3E}">
        <p14:creationId xmlns:p14="http://schemas.microsoft.com/office/powerpoint/2010/main" val="3354402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WqnsrrAdvOTa9103878"/>
              </a:rPr>
              <a:t>FD is transmitted as an X-linked trait. Contrary to the</a:t>
            </a:r>
          </a:p>
          <a:p>
            <a:pPr algn="l"/>
            <a:r>
              <a:rPr lang="en-US" sz="1800" b="0" i="0" u="none" strike="noStrike" baseline="0" dirty="0">
                <a:latin typeface="WqnsrrAdvOTa9103878"/>
              </a:rPr>
              <a:t>misconception that females will be marginally affected</a:t>
            </a:r>
          </a:p>
          <a:p>
            <a:pPr algn="l"/>
            <a:r>
              <a:rPr lang="en-US" sz="1800" b="0" i="0" u="none" strike="noStrike" baseline="0" dirty="0">
                <a:latin typeface="WqnsrrAdvOTa9103878"/>
              </a:rPr>
              <a:t>given the X-chromosome linked inheritance pattern,</a:t>
            </a:r>
          </a:p>
          <a:p>
            <a:pPr algn="l"/>
            <a:r>
              <a:rPr lang="en-US" sz="1800" b="0" i="0" u="none" strike="noStrike" baseline="0" dirty="0">
                <a:latin typeface="WqnsrrAdvOTa9103878"/>
              </a:rPr>
              <a:t>many heterozygotes will develop early symptoms and,</a:t>
            </a:r>
          </a:p>
          <a:p>
            <a:pPr algn="l"/>
            <a:r>
              <a:rPr lang="en-US" sz="1800" b="0" i="0" u="none" strike="noStrike" baseline="0" dirty="0">
                <a:latin typeface="WqnsrrAdvOTa9103878"/>
              </a:rPr>
              <a:t>later on, vital organ involvement [24,26,182]. The use of</a:t>
            </a:r>
          </a:p>
          <a:p>
            <a:pPr algn="l"/>
            <a:r>
              <a:rPr lang="en-US" sz="1800" b="0" i="0" u="none" strike="noStrike" baseline="0" dirty="0">
                <a:latin typeface="WqnsrrAdvOTa9103878"/>
              </a:rPr>
              <a:t>the term X-linked </a:t>
            </a:r>
            <a:r>
              <a:rPr lang="en-US" sz="1800" b="0" i="0" u="none" strike="noStrike" baseline="0" dirty="0">
                <a:latin typeface="YffgbkAdvOTa9103878+20"/>
              </a:rPr>
              <a:t>‘</a:t>
            </a:r>
            <a:r>
              <a:rPr lang="en-US" sz="1800" b="0" i="0" u="none" strike="noStrike" baseline="0" dirty="0">
                <a:latin typeface="WqnsrrAdvOTa9103878"/>
              </a:rPr>
              <a:t>recessive</a:t>
            </a:r>
            <a:r>
              <a:rPr lang="en-US" sz="1800" b="0" i="0" u="none" strike="noStrike" baseline="0" dirty="0">
                <a:latin typeface="YffgbkAdvOTa9103878+20"/>
              </a:rPr>
              <a:t>’ </a:t>
            </a:r>
            <a:r>
              <a:rPr lang="en-US" sz="1800" b="0" i="0" u="none" strike="noStrike" baseline="0" dirty="0">
                <a:latin typeface="WqnsrrAdvOTa9103878"/>
              </a:rPr>
              <a:t>is therefore misleading and</a:t>
            </a:r>
          </a:p>
          <a:p>
            <a:pPr algn="l"/>
            <a:r>
              <a:rPr lang="en-US" sz="1800" b="0" i="0" u="none" strike="noStrike" baseline="0" dirty="0">
                <a:latin typeface="WqnsrrAdvOTa9103878"/>
              </a:rPr>
              <a:t>should be discontinued and FD described as following</a:t>
            </a:r>
          </a:p>
          <a:p>
            <a:pPr algn="l"/>
            <a:r>
              <a:rPr lang="it-IT" sz="1800" b="0" i="0" u="none" strike="noStrike" baseline="0" dirty="0">
                <a:latin typeface="WqnsrrAdvOTa9103878"/>
              </a:rPr>
              <a:t>X-</a:t>
            </a:r>
            <a:r>
              <a:rPr lang="it-IT" sz="1800" b="0" i="0" u="none" strike="noStrike" baseline="0" dirty="0" err="1">
                <a:latin typeface="WqnsrrAdvOTa9103878"/>
              </a:rPr>
              <a:t>linked</a:t>
            </a:r>
            <a:r>
              <a:rPr lang="it-IT" sz="1800" b="0" i="0" u="none" strike="noStrike" baseline="0" dirty="0">
                <a:latin typeface="WqnsrrAdvOTa9103878"/>
              </a:rPr>
              <a:t> </a:t>
            </a:r>
            <a:r>
              <a:rPr lang="it-IT" sz="1800" b="0" i="0" u="none" strike="noStrike" baseline="0" dirty="0" err="1">
                <a:latin typeface="WqnsrrAdvOTa9103878"/>
              </a:rPr>
              <a:t>inheritance</a:t>
            </a:r>
            <a:endParaRPr lang="it-IT" dirty="0"/>
          </a:p>
        </p:txBody>
      </p:sp>
      <p:sp>
        <p:nvSpPr>
          <p:cNvPr id="4" name="Segnaposto numero diapositiva 3"/>
          <p:cNvSpPr>
            <a:spLocks noGrp="1"/>
          </p:cNvSpPr>
          <p:nvPr>
            <p:ph type="sldNum" sz="quarter" idx="10"/>
          </p:nvPr>
        </p:nvSpPr>
        <p:spPr/>
        <p:txBody>
          <a:bodyPr/>
          <a:lstStyle/>
          <a:p>
            <a:fld id="{9CA1D585-BF5A-4EE2-B444-F25A12CF3F63}" type="slidenum">
              <a:rPr lang="it-IT" smtClean="0"/>
              <a:pPr/>
              <a:t>3</a:t>
            </a:fld>
            <a:endParaRPr lang="it-IT"/>
          </a:p>
        </p:txBody>
      </p:sp>
    </p:spTree>
    <p:extLst>
      <p:ext uri="{BB962C8B-B14F-4D97-AF65-F5344CB8AC3E}">
        <p14:creationId xmlns:p14="http://schemas.microsoft.com/office/powerpoint/2010/main" val="74376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err="1">
                <a:latin typeface="WqnsrrAdvOTa9103878"/>
              </a:rPr>
              <a:t>Lysosomal</a:t>
            </a:r>
            <a:r>
              <a:rPr lang="it-IT" sz="1800" b="0" i="0" u="none" strike="noStrike" baseline="0" dirty="0">
                <a:latin typeface="WqnsrrAdvOTa9103878"/>
              </a:rPr>
              <a:t> </a:t>
            </a:r>
            <a:r>
              <a:rPr lang="it-IT" sz="1800" b="0" i="0" u="none" strike="noStrike" baseline="0" dirty="0">
                <a:latin typeface="SkvrcbAdvTT94be8fa4.B"/>
              </a:rPr>
              <a:t>a</a:t>
            </a:r>
            <a:r>
              <a:rPr lang="it-IT" sz="1800" b="0" i="0" u="none" strike="noStrike" baseline="0" dirty="0">
                <a:latin typeface="WqnsrrAdvOTa9103878"/>
              </a:rPr>
              <a:t>-</a:t>
            </a:r>
            <a:r>
              <a:rPr lang="it-IT" sz="1800" b="0" i="0" u="none" strike="noStrike" baseline="0" dirty="0" err="1">
                <a:latin typeface="WqnsrrAdvOTa9103878"/>
              </a:rPr>
              <a:t>galactosidase</a:t>
            </a:r>
            <a:r>
              <a:rPr lang="it-IT" sz="1800" b="0" i="0" u="none" strike="noStrike" baseline="0" dirty="0">
                <a:latin typeface="WqnsrrAdvOTa9103878"/>
              </a:rPr>
              <a:t> A (EC 3.2.1.22) </a:t>
            </a:r>
            <a:r>
              <a:rPr lang="it-IT" sz="1800" b="0" i="0" u="none" strike="noStrike" baseline="0" dirty="0" err="1">
                <a:latin typeface="WqnsrrAdvOTa9103878"/>
              </a:rPr>
              <a:t>is</a:t>
            </a:r>
            <a:r>
              <a:rPr lang="it-IT" sz="1800" b="0" i="0" u="none" strike="noStrike" baseline="0" dirty="0">
                <a:latin typeface="WqnsrrAdvOTa9103878"/>
              </a:rPr>
              <a:t> </a:t>
            </a:r>
            <a:r>
              <a:rPr lang="it-IT" sz="1800" b="0" i="0" u="none" strike="noStrike" baseline="0" dirty="0" err="1">
                <a:latin typeface="WqnsrrAdvOTa9103878"/>
              </a:rPr>
              <a:t>coded</a:t>
            </a:r>
            <a:r>
              <a:rPr lang="it-IT" sz="1800" b="0" i="0" u="none" strike="noStrike" baseline="0" dirty="0">
                <a:latin typeface="WqnsrrAdvOTa9103878"/>
              </a:rPr>
              <a:t> by a</a:t>
            </a:r>
          </a:p>
          <a:p>
            <a:pPr algn="l"/>
            <a:r>
              <a:rPr lang="en-US" sz="1800" b="0" i="0" u="none" strike="noStrike" baseline="0" dirty="0">
                <a:latin typeface="WqnsrrAdvOTa9103878"/>
              </a:rPr>
              <a:t>unique gene, </a:t>
            </a:r>
            <a:r>
              <a:rPr lang="en-US" sz="1800" b="0" i="0" u="none" strike="noStrike" baseline="0" dirty="0">
                <a:latin typeface="JlhxyyAdvOTf0bf83d5.I"/>
              </a:rPr>
              <a:t>GLA</a:t>
            </a:r>
            <a:r>
              <a:rPr lang="en-US" sz="1800" b="0" i="0" u="none" strike="noStrike" baseline="0" dirty="0">
                <a:latin typeface="WqnsrrAdvOTa9103878"/>
              </a:rPr>
              <a:t>, whose locus is situated on the long</a:t>
            </a:r>
          </a:p>
          <a:p>
            <a:pPr algn="l"/>
            <a:r>
              <a:rPr lang="en-US" sz="1800" b="0" i="0" u="none" strike="noStrike" baseline="0" dirty="0">
                <a:latin typeface="WqnsrrAdvOTa9103878"/>
              </a:rPr>
              <a:t>arm of chromosome X, in position Xq22. The </a:t>
            </a:r>
            <a:r>
              <a:rPr lang="en-US" sz="1800" b="0" i="0" u="none" strike="noStrike" baseline="0" dirty="0">
                <a:latin typeface="JlhxyyAdvOTf0bf83d5.I"/>
              </a:rPr>
              <a:t>GLA </a:t>
            </a:r>
            <a:r>
              <a:rPr lang="en-US" sz="1800" b="0" i="0" u="none" strike="noStrike" baseline="0" dirty="0">
                <a:latin typeface="WqnsrrAdvOTa9103878"/>
              </a:rPr>
              <a:t>gene</a:t>
            </a:r>
          </a:p>
          <a:p>
            <a:pPr algn="l"/>
            <a:r>
              <a:rPr lang="en-US" sz="1800" b="0" i="0" u="none" strike="noStrike" baseline="0" dirty="0">
                <a:latin typeface="WqnsrrAdvOTa9103878"/>
              </a:rPr>
              <a:t>consists of seven exons distributed over 12,436 base</a:t>
            </a:r>
          </a:p>
          <a:p>
            <a:pPr algn="l"/>
            <a:r>
              <a:rPr lang="en-US" sz="1800" b="0" i="0" u="none" strike="noStrike" baseline="0" dirty="0">
                <a:latin typeface="WqnsrrAdvOTa9103878"/>
              </a:rPr>
              <a:t>pairs (bp). There is extensive allelic heterogeneity, but</a:t>
            </a:r>
          </a:p>
          <a:p>
            <a:pPr algn="l"/>
            <a:r>
              <a:rPr lang="it-IT" sz="1800" b="0" i="0" u="none" strike="noStrike" baseline="0" dirty="0">
                <a:latin typeface="WqnsrrAdvOTa9103878"/>
              </a:rPr>
              <a:t>no </a:t>
            </a:r>
            <a:r>
              <a:rPr lang="it-IT" sz="1800" b="0" i="0" u="none" strike="noStrike" baseline="0" dirty="0" err="1">
                <a:latin typeface="WqnsrrAdvOTa9103878"/>
              </a:rPr>
              <a:t>genetic</a:t>
            </a:r>
            <a:r>
              <a:rPr lang="it-IT" sz="1800" b="0" i="0" u="none" strike="noStrike" baseline="0" dirty="0">
                <a:latin typeface="WqnsrrAdvOTa9103878"/>
              </a:rPr>
              <a:t> locus </a:t>
            </a:r>
            <a:r>
              <a:rPr lang="it-IT" sz="1800" b="0" i="0" u="none" strike="noStrike" baseline="0" dirty="0" err="1">
                <a:latin typeface="WqnsrrAdvOTa9103878"/>
              </a:rPr>
              <a:t>heterogeneity</a:t>
            </a:r>
            <a:r>
              <a:rPr lang="it-IT" sz="1800" b="0" i="0" u="none" strike="noStrike" baseline="0" dirty="0">
                <a:latin typeface="WqnsrrAdvOTa9103878"/>
              </a:rPr>
              <a:t>.</a:t>
            </a:r>
            <a:endParaRPr lang="it-IT" dirty="0"/>
          </a:p>
        </p:txBody>
      </p:sp>
      <p:sp>
        <p:nvSpPr>
          <p:cNvPr id="4" name="Segnaposto numero diapositiva 3"/>
          <p:cNvSpPr>
            <a:spLocks noGrp="1"/>
          </p:cNvSpPr>
          <p:nvPr>
            <p:ph type="sldNum" sz="quarter" idx="10"/>
          </p:nvPr>
        </p:nvSpPr>
        <p:spPr/>
        <p:txBody>
          <a:bodyPr/>
          <a:lstStyle/>
          <a:p>
            <a:fld id="{9CA1D585-BF5A-4EE2-B444-F25A12CF3F63}" type="slidenum">
              <a:rPr lang="it-IT" smtClean="0"/>
              <a:pPr/>
              <a:t>5</a:t>
            </a:fld>
            <a:endParaRPr lang="it-IT"/>
          </a:p>
        </p:txBody>
      </p:sp>
    </p:spTree>
    <p:extLst>
      <p:ext uri="{BB962C8B-B14F-4D97-AF65-F5344CB8AC3E}">
        <p14:creationId xmlns:p14="http://schemas.microsoft.com/office/powerpoint/2010/main" val="3730242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err="1">
                <a:latin typeface="AdvOT596495f2"/>
              </a:rPr>
              <a:t>Missense</a:t>
            </a:r>
            <a:r>
              <a:rPr lang="it-IT" sz="1800" b="0" i="0" u="none" strike="noStrike" baseline="0" dirty="0">
                <a:latin typeface="AdvOT596495f2"/>
              </a:rPr>
              <a:t>, nonsense, consensus </a:t>
            </a:r>
            <a:r>
              <a:rPr lang="it-IT" sz="1800" b="0" i="0" u="none" strike="noStrike" baseline="0" dirty="0" err="1">
                <a:latin typeface="AdvOT596495f2"/>
              </a:rPr>
              <a:t>splice</a:t>
            </a:r>
            <a:r>
              <a:rPr lang="it-IT" sz="1800" b="0" i="0" u="none" strike="noStrike" baseline="0" dirty="0">
                <a:latin typeface="AdvOT596495f2"/>
              </a:rPr>
              <a:t> site, </a:t>
            </a:r>
            <a:r>
              <a:rPr lang="it-IT" sz="1800" b="0" i="0" u="none" strike="noStrike" baseline="0" dirty="0" err="1">
                <a:latin typeface="AdvOT596495f2"/>
              </a:rPr>
              <a:t>cryptic</a:t>
            </a:r>
            <a:r>
              <a:rPr lang="it-IT" sz="1800" b="0" i="0" u="none" strike="noStrike" baseline="0" dirty="0">
                <a:latin typeface="AdvOT596495f2"/>
              </a:rPr>
              <a:t> splicing, and</a:t>
            </a:r>
          </a:p>
          <a:p>
            <a:pPr algn="l"/>
            <a:r>
              <a:rPr lang="en-US" sz="1800" b="0" i="0" u="none" strike="noStrike" baseline="0" dirty="0">
                <a:latin typeface="AdvOT596495f2"/>
              </a:rPr>
              <a:t>frameshift mutations (small and large deletions and insertions) cause</a:t>
            </a:r>
          </a:p>
          <a:p>
            <a:pPr algn="l"/>
            <a:r>
              <a:rPr lang="en-US" sz="1800" b="0" i="0" u="none" strike="noStrike" baseline="0" dirty="0">
                <a:latin typeface="AdvOT596495f2"/>
              </a:rPr>
              <a:t>Fabry disease (Fig. 1). In general, nonsense, consensus splice site, and</a:t>
            </a:r>
          </a:p>
          <a:p>
            <a:pPr algn="l"/>
            <a:r>
              <a:rPr lang="en-US" sz="1800" b="0" i="0" u="none" strike="noStrike" baseline="0" dirty="0">
                <a:latin typeface="AdvOT596495f2"/>
              </a:rPr>
              <a:t>most frameshift mutations result in little or no </a:t>
            </a:r>
            <a:r>
              <a:rPr lang="en-US" sz="1800" b="0" i="0" u="none" strike="noStrike" baseline="0" dirty="0">
                <a:latin typeface="AdvOT596495f2+03"/>
              </a:rPr>
              <a:t>α</a:t>
            </a:r>
            <a:r>
              <a:rPr lang="en-US" sz="1800" b="0" i="0" u="none" strike="noStrike" baseline="0" dirty="0">
                <a:latin typeface="AdvOT596495f2"/>
              </a:rPr>
              <a:t>-Gal A enzyme activity,</a:t>
            </a:r>
          </a:p>
          <a:p>
            <a:pPr algn="l"/>
            <a:r>
              <a:rPr lang="en-US" sz="1800" b="0" i="0" u="none" strike="noStrike" baseline="0" dirty="0">
                <a:latin typeface="AdvOT596495f2"/>
              </a:rPr>
              <a:t>and are associated with the classic phenotype. In contrast, a proportion</a:t>
            </a:r>
          </a:p>
          <a:p>
            <a:pPr algn="l"/>
            <a:r>
              <a:rPr lang="en-US" sz="1800" b="0" i="0" u="none" strike="noStrike" baseline="0" dirty="0">
                <a:latin typeface="AdvOT596495f2"/>
              </a:rPr>
              <a:t>of the missense mutations and rare cryptic splicing mutations can encode</a:t>
            </a:r>
          </a:p>
          <a:p>
            <a:pPr algn="l"/>
            <a:r>
              <a:rPr lang="en-US" sz="1800" b="0" i="0" u="none" strike="noStrike" baseline="0" dirty="0">
                <a:latin typeface="AdvOT596495f2"/>
              </a:rPr>
              <a:t>enzymes with residual </a:t>
            </a:r>
            <a:r>
              <a:rPr lang="en-US" sz="1800" b="0" i="0" u="none" strike="noStrike" baseline="0" dirty="0">
                <a:latin typeface="AdvOT596495f2+03"/>
              </a:rPr>
              <a:t>α</a:t>
            </a:r>
            <a:r>
              <a:rPr lang="en-US" sz="1800" b="0" i="0" u="none" strike="noStrike" baseline="0" dirty="0">
                <a:latin typeface="AdvOT596495f2"/>
              </a:rPr>
              <a:t>-Gal A activity, which may explain the</a:t>
            </a:r>
          </a:p>
          <a:p>
            <a:pPr algn="l"/>
            <a:r>
              <a:rPr lang="it-IT" sz="1800" b="0" i="0" u="none" strike="noStrike" baseline="0" dirty="0" err="1">
                <a:latin typeface="AdvOT596495f2"/>
              </a:rPr>
              <a:t>later-onset</a:t>
            </a:r>
            <a:r>
              <a:rPr lang="it-IT" sz="1800" b="0" i="0" u="none" strike="noStrike" baseline="0" dirty="0">
                <a:latin typeface="AdvOT596495f2"/>
              </a:rPr>
              <a:t> </a:t>
            </a:r>
            <a:r>
              <a:rPr lang="it-IT" sz="1800" b="0" i="0" u="none" strike="noStrike" baseline="0" dirty="0" err="1">
                <a:latin typeface="AdvOT596495f2"/>
              </a:rPr>
              <a:t>phenotypes</a:t>
            </a:r>
            <a:r>
              <a:rPr lang="it-IT" sz="1800" b="0" i="0" u="none" strike="noStrike" baseline="0" dirty="0">
                <a:latin typeface="AdvOT596495f2"/>
              </a:rPr>
              <a:t>. </a:t>
            </a:r>
            <a:r>
              <a:rPr lang="en-US" sz="1800" b="0" i="0" u="none" strike="noStrike" baseline="0" dirty="0">
                <a:latin typeface="AdvOT596495f2"/>
              </a:rPr>
              <a:t>Some mutations, such as IVS4+919G&gt;A (c.936+919G&gt;A), very</a:t>
            </a:r>
          </a:p>
          <a:p>
            <a:pPr algn="l"/>
            <a:r>
              <a:rPr lang="en-US" sz="1800" b="0" i="0" u="none" strike="noStrike" baseline="0" dirty="0">
                <a:latin typeface="AdvOT596495f2"/>
              </a:rPr>
              <a:t>common in Taiwan and southern China, appear to have reduced penetrance</a:t>
            </a:r>
          </a:p>
          <a:p>
            <a:pPr algn="l"/>
            <a:r>
              <a:rPr lang="it-IT" sz="1800" b="0" i="0" u="none" strike="noStrike" baseline="0" dirty="0">
                <a:latin typeface="AdvOT596495f2"/>
              </a:rPr>
              <a:t>[57].</a:t>
            </a:r>
            <a:endParaRPr lang="it-IT" dirty="0"/>
          </a:p>
        </p:txBody>
      </p:sp>
      <p:sp>
        <p:nvSpPr>
          <p:cNvPr id="4" name="Segnaposto numero diapositiva 3"/>
          <p:cNvSpPr>
            <a:spLocks noGrp="1"/>
          </p:cNvSpPr>
          <p:nvPr>
            <p:ph type="sldNum" sz="quarter" idx="5"/>
          </p:nvPr>
        </p:nvSpPr>
        <p:spPr/>
        <p:txBody>
          <a:bodyPr/>
          <a:lstStyle/>
          <a:p>
            <a:fld id="{9CA1D585-BF5A-4EE2-B444-F25A12CF3F63}" type="slidenum">
              <a:rPr lang="it-IT" smtClean="0"/>
              <a:pPr/>
              <a:t>6</a:t>
            </a:fld>
            <a:endParaRPr lang="it-IT"/>
          </a:p>
        </p:txBody>
      </p:sp>
    </p:spTree>
    <p:extLst>
      <p:ext uri="{BB962C8B-B14F-4D97-AF65-F5344CB8AC3E}">
        <p14:creationId xmlns:p14="http://schemas.microsoft.com/office/powerpoint/2010/main" val="74798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857B279C-E81C-C687-FADB-4559C9B78F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egnaposto note 2">
            <a:extLst>
              <a:ext uri="{FF2B5EF4-FFF2-40B4-BE49-F238E27FC236}">
                <a16:creationId xmlns:a16="http://schemas.microsoft.com/office/drawing/2014/main" id="{95B29085-80CF-7429-DB9C-22D01CB964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ea typeface="ＭＳ Ｐゴシック" panose="020B0600070205080204" pitchFamily="34" charset="-128"/>
            </a:endParaRPr>
          </a:p>
        </p:txBody>
      </p:sp>
      <p:sp>
        <p:nvSpPr>
          <p:cNvPr id="14340" name="Segnaposto numero diapositiva 3">
            <a:extLst>
              <a:ext uri="{FF2B5EF4-FFF2-40B4-BE49-F238E27FC236}">
                <a16:creationId xmlns:a16="http://schemas.microsoft.com/office/drawing/2014/main" id="{5D1D0EE6-A7BC-E916-B5AB-20C3E923BD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3537F37-70CA-4D04-A2F3-2B7FD75706BE}" type="slidenum">
              <a:rPr lang="en-US" altLang="it-IT"/>
              <a:pPr/>
              <a:t>7</a:t>
            </a:fld>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a:extLst>
              <a:ext uri="{FF2B5EF4-FFF2-40B4-BE49-F238E27FC236}">
                <a16:creationId xmlns:a16="http://schemas.microsoft.com/office/drawing/2014/main" id="{58B7FE23-6ADD-7A9F-9499-7C9B60081B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a:extLst>
              <a:ext uri="{FF2B5EF4-FFF2-40B4-BE49-F238E27FC236}">
                <a16:creationId xmlns:a16="http://schemas.microsoft.com/office/drawing/2014/main" id="{F7E08D06-45C4-E803-8D93-D61F6F2AE8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800" b="0" i="0" u="none" strike="noStrike" baseline="0" dirty="0">
                <a:latin typeface="AdvOT596495f2"/>
              </a:rPr>
              <a:t>Clinical and genetic screening of the at-risk members of families of</a:t>
            </a:r>
          </a:p>
          <a:p>
            <a:pPr algn="l"/>
            <a:r>
              <a:rPr lang="en-US" sz="1800" b="0" i="0" u="none" strike="noStrike" baseline="0" dirty="0">
                <a:latin typeface="AdvOT596495f2"/>
              </a:rPr>
              <a:t>newly diagnosed patients is of critical importance, as additional family</a:t>
            </a:r>
          </a:p>
          <a:p>
            <a:pPr algn="l"/>
            <a:r>
              <a:rPr lang="en-US" sz="1800" b="0" i="0" u="none" strike="noStrike" baseline="0" dirty="0">
                <a:latin typeface="AdvOT596495f2"/>
              </a:rPr>
              <a:t>members with Fabry disease may be identi</a:t>
            </a:r>
            <a:r>
              <a:rPr lang="en-US" sz="1800" b="0" i="0" u="none" strike="noStrike" baseline="0" dirty="0">
                <a:latin typeface="AdvOT596495f2+fb"/>
              </a:rPr>
              <a:t>fi</a:t>
            </a:r>
            <a:r>
              <a:rPr lang="en-US" sz="1800" b="0" i="0" u="none" strike="noStrike" baseline="0" dirty="0">
                <a:latin typeface="AdvOT596495f2"/>
              </a:rPr>
              <a:t>ed from each individual</a:t>
            </a:r>
          </a:p>
          <a:p>
            <a:pPr algn="l"/>
            <a:r>
              <a:rPr lang="en-US" sz="1800" b="0" i="0" u="none" strike="noStrike" baseline="0" dirty="0">
                <a:latin typeface="AdvOT596495f2"/>
              </a:rPr>
              <a:t>index patient. One pedigree review study found that, on average, there</a:t>
            </a:r>
          </a:p>
          <a:p>
            <a:pPr algn="l"/>
            <a:r>
              <a:rPr lang="en-US" sz="1800" b="0" i="0" u="none" strike="noStrike" baseline="0" dirty="0">
                <a:latin typeface="AdvOT596495f2"/>
              </a:rPr>
              <a:t>were at least </a:t>
            </a:r>
            <a:r>
              <a:rPr lang="en-US" sz="1800" b="0" i="0" u="none" strike="noStrike" baseline="0" dirty="0">
                <a:latin typeface="AdvOT596495f2+fb"/>
              </a:rPr>
              <a:t>fi</a:t>
            </a:r>
            <a:r>
              <a:rPr lang="en-US" sz="1800" b="0" i="0" u="none" strike="noStrike" baseline="0" dirty="0">
                <a:latin typeface="AdvOT596495f2"/>
              </a:rPr>
              <a:t>ve family members diagnosed with Fabry disease following</a:t>
            </a:r>
          </a:p>
          <a:p>
            <a:pPr algn="l"/>
            <a:r>
              <a:rPr lang="en-US" sz="1800" b="0" i="0" u="none" strike="noStrike" baseline="0" dirty="0">
                <a:latin typeface="AdvOT596495f2"/>
              </a:rPr>
              <a:t>the diagnosis of a proband [100]. These family members may be</a:t>
            </a:r>
          </a:p>
          <a:p>
            <a:pPr algn="l"/>
            <a:r>
              <a:rPr lang="en-US" sz="1800" b="0" i="0" u="none" strike="noStrike" baseline="0" dirty="0">
                <a:latin typeface="AdvOT596495f2"/>
              </a:rPr>
              <a:t>diagnosed relatively early in the disease process. NBS programs based</a:t>
            </a:r>
          </a:p>
          <a:p>
            <a:pPr algn="l"/>
            <a:r>
              <a:rPr lang="en-US" sz="1800" b="0" i="0" u="none" strike="noStrike" baseline="0" dirty="0">
                <a:latin typeface="AdvOT596495f2"/>
              </a:rPr>
              <a:t>on enzymatic assays for </a:t>
            </a:r>
            <a:r>
              <a:rPr lang="en-US" sz="1800" b="0" i="0" u="none" strike="noStrike" baseline="0" dirty="0">
                <a:latin typeface="AdvOT596495f2+03"/>
              </a:rPr>
              <a:t>α</a:t>
            </a:r>
            <a:r>
              <a:rPr lang="en-US" sz="1800" b="0" i="0" u="none" strike="noStrike" baseline="0" dirty="0">
                <a:latin typeface="AdvOT596495f2"/>
              </a:rPr>
              <a:t>-Gal A activity allow for the identi</a:t>
            </a:r>
            <a:r>
              <a:rPr lang="en-US" sz="1800" b="0" i="0" u="none" strike="noStrike" baseline="0" dirty="0">
                <a:latin typeface="AdvOT596495f2+fb"/>
              </a:rPr>
              <a:t>fi</a:t>
            </a:r>
            <a:r>
              <a:rPr lang="en-US" sz="1800" b="0" i="0" u="none" strike="noStrike" baseline="0" dirty="0">
                <a:latin typeface="AdvOT596495f2"/>
              </a:rPr>
              <a:t>cation and</a:t>
            </a:r>
          </a:p>
          <a:p>
            <a:pPr algn="l"/>
            <a:r>
              <a:rPr lang="en-US" sz="1800" b="0" i="0" u="none" strike="noStrike" baseline="0" dirty="0">
                <a:latin typeface="AdvOT596495f2"/>
              </a:rPr>
              <a:t>monitoring of individuals (mostly male) with Fabry disease mutations</a:t>
            </a:r>
          </a:p>
          <a:p>
            <a:pPr algn="l"/>
            <a:r>
              <a:rPr lang="en-US" sz="1800" b="0" i="0" u="none" strike="noStrike" baseline="0" dirty="0">
                <a:latin typeface="AdvOT596495f2"/>
              </a:rPr>
              <a:t>from an early age [5,101], and permits identi</a:t>
            </a:r>
            <a:r>
              <a:rPr lang="en-US" sz="1800" b="0" i="0" u="none" strike="noStrike" baseline="0" dirty="0">
                <a:latin typeface="AdvOT596495f2+fb"/>
              </a:rPr>
              <a:t>fi</a:t>
            </a:r>
            <a:r>
              <a:rPr lang="en-US" sz="1800" b="0" i="0" u="none" strike="noStrike" baseline="0" dirty="0">
                <a:latin typeface="AdvOT596495f2"/>
              </a:rPr>
              <a:t>cation of a</a:t>
            </a:r>
            <a:r>
              <a:rPr lang="en-US" sz="1800" b="0" i="0" u="none" strike="noStrike" baseline="0" dirty="0">
                <a:latin typeface="AdvOT596495f2+fb"/>
              </a:rPr>
              <a:t>ff</a:t>
            </a:r>
            <a:r>
              <a:rPr lang="en-US" sz="1800" b="0" i="0" u="none" strike="noStrike" baseline="0" dirty="0">
                <a:latin typeface="AdvOT596495f2"/>
              </a:rPr>
              <a:t>ected adults</a:t>
            </a:r>
          </a:p>
          <a:p>
            <a:pPr algn="l"/>
            <a:r>
              <a:rPr lang="en-US" sz="1800" b="0" i="0" u="none" strike="noStrike" baseline="0" dirty="0">
                <a:latin typeface="AdvOT596495f2"/>
              </a:rPr>
              <a:t>in the family. Such programs have been initiated in some states in the</a:t>
            </a:r>
          </a:p>
          <a:p>
            <a:pPr algn="l"/>
            <a:r>
              <a:rPr lang="en-US" sz="1800" b="0" i="0" u="none" strike="noStrike" baseline="0" dirty="0">
                <a:latin typeface="AdvOT596495f2"/>
              </a:rPr>
              <a:t>USA [20,102], several European countries [20,103,104], and Taiwan</a:t>
            </a:r>
          </a:p>
          <a:p>
            <a:pPr algn="l"/>
            <a:r>
              <a:rPr lang="en-US" sz="1800" b="0" i="0" u="none" strike="noStrike" baseline="0" dirty="0">
                <a:latin typeface="AdvOT596495f2"/>
              </a:rPr>
              <a:t>[57,105]. Though the use of NBS for the identi</a:t>
            </a:r>
            <a:r>
              <a:rPr lang="en-US" sz="1800" b="0" i="0" u="none" strike="noStrike" baseline="0" dirty="0">
                <a:latin typeface="AdvOT596495f2+fb"/>
              </a:rPr>
              <a:t>fi</a:t>
            </a:r>
            <a:r>
              <a:rPr lang="en-US" sz="1800" b="0" i="0" u="none" strike="noStrike" baseline="0" dirty="0">
                <a:latin typeface="AdvOT596495f2"/>
              </a:rPr>
              <a:t>cation of Fabry disease</a:t>
            </a:r>
          </a:p>
          <a:p>
            <a:pPr algn="l"/>
            <a:r>
              <a:rPr lang="it-IT" sz="1800" b="0" i="0" u="none" strike="noStrike" baseline="0" dirty="0" err="1">
                <a:latin typeface="AdvOT1efcda3b.B"/>
              </a:rPr>
              <a:t>Table</a:t>
            </a:r>
            <a:r>
              <a:rPr lang="it-IT" sz="1800" b="0" i="0" u="none" strike="noStrike" baseline="0" dirty="0">
                <a:latin typeface="AdvOT1efcda3b.B"/>
              </a:rPr>
              <a:t> 4</a:t>
            </a:r>
          </a:p>
          <a:p>
            <a:pPr algn="l"/>
            <a:r>
              <a:rPr lang="en-US" sz="1800" b="0" i="0" u="none" strike="noStrike" baseline="0" dirty="0">
                <a:latin typeface="AdvOT596495f2"/>
              </a:rPr>
              <a:t>Recommended assessments and schedule for monitoring organ involvement in adult patients with Fabry disease.</a:t>
            </a:r>
          </a:p>
          <a:p>
            <a:pPr algn="l"/>
            <a:r>
              <a:rPr lang="en-US" sz="1800" b="0" i="0" u="none" strike="noStrike" baseline="0" dirty="0">
                <a:latin typeface="AdvOT596495f2"/>
              </a:rPr>
              <a:t>Organ/system Assessment(s) Monitoring schedule</a:t>
            </a:r>
          </a:p>
          <a:p>
            <a:pPr algn="l"/>
            <a:r>
              <a:rPr lang="en-US" sz="1800" b="0" i="0" u="none" strike="noStrike" baseline="0" dirty="0">
                <a:latin typeface="AdvOT596495f2"/>
              </a:rPr>
              <a:t>General Complete history and physical examination including family history and</a:t>
            </a:r>
          </a:p>
          <a:p>
            <a:pPr algn="l"/>
            <a:r>
              <a:rPr lang="en-US" sz="1800" b="0" i="0" u="none" strike="noStrike" baseline="0" dirty="0">
                <a:latin typeface="AdvOT596495f2"/>
              </a:rPr>
              <a:t>evaluation of quality of life [94], gastrointestinal symptoms, work/study</a:t>
            </a:r>
          </a:p>
          <a:p>
            <a:pPr algn="l"/>
            <a:r>
              <a:rPr lang="en-US" sz="1800" b="0" i="0" u="none" strike="noStrike" baseline="0" dirty="0">
                <a:latin typeface="AdvOT596495f2"/>
              </a:rPr>
              <a:t>performance, level of depression/anxiety</a:t>
            </a:r>
          </a:p>
          <a:p>
            <a:pPr algn="l"/>
            <a:r>
              <a:rPr lang="it-IT" sz="1800" b="0" i="0" u="none" strike="noStrike" baseline="0" dirty="0" err="1">
                <a:latin typeface="AdvOT596495f2"/>
              </a:rPr>
              <a:t>Every</a:t>
            </a:r>
            <a:r>
              <a:rPr lang="it-IT" sz="1800" b="0" i="0" u="none" strike="noStrike" baseline="0" dirty="0">
                <a:latin typeface="AdvOT596495f2"/>
              </a:rPr>
              <a:t> clinic </a:t>
            </a:r>
            <a:r>
              <a:rPr lang="it-IT" sz="1800" b="0" i="0" u="none" strike="noStrike" baseline="0" dirty="0" err="1">
                <a:latin typeface="AdvOT596495f2"/>
              </a:rPr>
              <a:t>visit</a:t>
            </a:r>
            <a:endParaRPr lang="it-IT" sz="1800" b="0" i="0" u="none" strike="noStrike" baseline="0" dirty="0">
              <a:latin typeface="AdvOT596495f2"/>
            </a:endParaRPr>
          </a:p>
          <a:p>
            <a:pPr algn="l"/>
            <a:r>
              <a:rPr lang="en-US" sz="1800" b="0" i="0" u="none" strike="noStrike" baseline="0" dirty="0">
                <a:latin typeface="AdvOT596495f2+03"/>
              </a:rPr>
              <a:t>α</a:t>
            </a:r>
            <a:r>
              <a:rPr lang="en-US" sz="1800" b="0" i="0" u="none" strike="noStrike" baseline="0" dirty="0">
                <a:latin typeface="AdvOT596495f2"/>
              </a:rPr>
              <a:t>-Gal A enzyme activity and </a:t>
            </a:r>
            <a:r>
              <a:rPr lang="en-US" sz="1800" b="0" i="0" u="none" strike="noStrike" baseline="0" dirty="0">
                <a:latin typeface="AdvOT7fb33346.I"/>
              </a:rPr>
              <a:t>GLA </a:t>
            </a:r>
            <a:r>
              <a:rPr lang="en-US" sz="1800" b="0" i="0" u="none" strike="noStrike" baseline="0" dirty="0">
                <a:latin typeface="AdvOT596495f2"/>
              </a:rPr>
              <a:t>mutation analysis If not previously determined</a:t>
            </a:r>
          </a:p>
          <a:p>
            <a:pPr algn="l"/>
            <a:r>
              <a:rPr lang="en-US" sz="1800" b="0" i="0" u="none" strike="noStrike" baseline="0" dirty="0">
                <a:latin typeface="AdvOT596495f2"/>
              </a:rPr>
              <a:t>Renal Glomerular </a:t>
            </a:r>
            <a:r>
              <a:rPr lang="en-US" sz="1800" b="0" i="0" u="none" strike="noStrike" baseline="0" dirty="0">
                <a:latin typeface="AdvOT596495f2+fb"/>
              </a:rPr>
              <a:t>fi</a:t>
            </a:r>
            <a:r>
              <a:rPr lang="en-US" sz="1800" b="0" i="0" u="none" strike="noStrike" baseline="0" dirty="0">
                <a:latin typeface="AdvOT596495f2"/>
              </a:rPr>
              <a:t>ltration rate (measured GFR [preferred] or estimated</a:t>
            </a:r>
          </a:p>
          <a:p>
            <a:pPr algn="l"/>
            <a:r>
              <a:rPr lang="it-IT" sz="1800" b="0" i="0" u="none" strike="noStrike" baseline="0" dirty="0">
                <a:latin typeface="AdvOT596495f2"/>
              </a:rPr>
              <a:t>[</a:t>
            </a:r>
            <a:r>
              <a:rPr lang="it-IT" sz="1800" b="0" i="0" u="none" strike="noStrike" baseline="0" dirty="0" err="1">
                <a:latin typeface="AdvOT596495f2"/>
              </a:rPr>
              <a:t>eGFR</a:t>
            </a:r>
            <a:r>
              <a:rPr lang="it-IT" sz="1800" b="0" i="0" u="none" strike="noStrike" baseline="0" dirty="0">
                <a:latin typeface="AdvOT596495f2"/>
              </a:rPr>
              <a:t>] </a:t>
            </a:r>
            <a:r>
              <a:rPr lang="it-IT" sz="1800" b="0" i="0" u="none" strike="noStrike" baseline="0" dirty="0" err="1">
                <a:latin typeface="AdvOT596495f2"/>
              </a:rPr>
              <a:t>using</a:t>
            </a:r>
            <a:r>
              <a:rPr lang="it-IT" sz="1800" b="0" i="0" u="none" strike="noStrike" baseline="0" dirty="0">
                <a:latin typeface="AdvOT596495f2"/>
              </a:rPr>
              <a:t> appropriate </a:t>
            </a:r>
            <a:r>
              <a:rPr lang="it-IT" sz="1800" b="0" i="0" u="none" strike="noStrike" baseline="0" dirty="0" err="1">
                <a:latin typeface="AdvOT596495f2"/>
              </a:rPr>
              <a:t>formulae</a:t>
            </a:r>
            <a:r>
              <a:rPr lang="it-IT" sz="1800" b="0" i="0" u="none" strike="noStrike" baseline="0" dirty="0">
                <a:latin typeface="AdvOT596495f2"/>
              </a:rPr>
              <a:t>)</a:t>
            </a:r>
          </a:p>
          <a:p>
            <a:pPr algn="l"/>
            <a:r>
              <a:rPr lang="en-US" sz="1800" b="0" i="0" u="none" strike="noStrike" baseline="0" dirty="0">
                <a:latin typeface="AdvOT596495f2"/>
              </a:rPr>
              <a:t>Annually if low risk, every 6 months if moderate risk, and every 3 months</a:t>
            </a:r>
          </a:p>
          <a:p>
            <a:pPr algn="l"/>
            <a:r>
              <a:rPr lang="en-US" sz="1800" b="0" i="0" u="none" strike="noStrike" baseline="0" dirty="0">
                <a:latin typeface="AdvOT596495f2"/>
              </a:rPr>
              <a:t>if high to very high </a:t>
            </a:r>
            <a:r>
              <a:rPr lang="en-US" sz="1800" b="0" i="0" u="none" strike="noStrike" baseline="0" dirty="0" err="1">
                <a:latin typeface="AdvOT596495f2"/>
              </a:rPr>
              <a:t>risk;a</a:t>
            </a:r>
            <a:r>
              <a:rPr lang="en-US" sz="1800" b="0" i="0" u="none" strike="noStrike" baseline="0" dirty="0">
                <a:latin typeface="AdvOT596495f2"/>
              </a:rPr>
              <a:t> measured GFR only once yearly because of</a:t>
            </a:r>
          </a:p>
          <a:p>
            <a:pPr algn="l"/>
            <a:r>
              <a:rPr lang="it-IT" sz="1800" b="0" i="0" u="none" strike="noStrike" baseline="0" dirty="0" err="1">
                <a:latin typeface="AdvOT596495f2"/>
              </a:rPr>
              <a:t>complexity</a:t>
            </a:r>
            <a:endParaRPr lang="it-IT" sz="1800" b="0" i="0" u="none" strike="noStrike" baseline="0" dirty="0">
              <a:latin typeface="AdvOT596495f2"/>
            </a:endParaRPr>
          </a:p>
          <a:p>
            <a:pPr algn="l"/>
            <a:r>
              <a:rPr lang="en-US" sz="1800" b="0" i="0" u="none" strike="noStrike" baseline="0" dirty="0">
                <a:latin typeface="AdvOT596495f2"/>
              </a:rPr>
              <a:t>Albuminuria (preferred, more sensitive) and/or proteinuria (24-h or spot</a:t>
            </a:r>
          </a:p>
          <a:p>
            <a:pPr algn="l"/>
            <a:r>
              <a:rPr lang="en-US" sz="1800" b="0" i="0" u="none" strike="noStrike" baseline="0" dirty="0">
                <a:latin typeface="AdvOT596495f2"/>
              </a:rPr>
              <a:t>urine for total protein/creatinine and albumin/creatinine ratios)</a:t>
            </a:r>
          </a:p>
          <a:p>
            <a:pPr algn="l"/>
            <a:r>
              <a:rPr lang="en-US" sz="1800" b="0" i="0" u="none" strike="noStrike" baseline="0" dirty="0">
                <a:latin typeface="AdvOT596495f2"/>
              </a:rPr>
              <a:t>Annually if low risk, every 6 months if moderate risk, and every 3 months</a:t>
            </a:r>
          </a:p>
          <a:p>
            <a:pPr algn="l"/>
            <a:r>
              <a:rPr lang="en-US" sz="1800" b="0" i="0" u="none" strike="noStrike" baseline="0" dirty="0">
                <a:latin typeface="AdvOT596495f2"/>
              </a:rPr>
              <a:t>if high to very high risk</a:t>
            </a:r>
          </a:p>
          <a:p>
            <a:pPr algn="l"/>
            <a:r>
              <a:rPr lang="en-US" sz="1800" b="0" i="0" u="none" strike="noStrike" baseline="0" dirty="0">
                <a:latin typeface="AdvOT596495f2"/>
              </a:rPr>
              <a:t>25 OH vitamin D As clinically indicated; vitamin D levels in late fall/early winter</a:t>
            </a:r>
          </a:p>
          <a:p>
            <a:pPr algn="l"/>
            <a:r>
              <a:rPr lang="en-US" sz="1800" b="0" i="0" u="none" strike="noStrike" baseline="0" dirty="0">
                <a:latin typeface="AdvOT596495f2"/>
              </a:rPr>
              <a:t>Kidney biopsy As clinically indicated. Podocyte foot process e</a:t>
            </a:r>
            <a:r>
              <a:rPr lang="en-US" sz="1800" b="0" i="0" u="none" strike="noStrike" baseline="0" dirty="0">
                <a:latin typeface="AdvOT596495f2+fb"/>
              </a:rPr>
              <a:t>ff</a:t>
            </a:r>
            <a:r>
              <a:rPr lang="en-US" sz="1800" b="0" i="0" u="none" strike="noStrike" baseline="0" dirty="0">
                <a:latin typeface="AdvOT596495f2"/>
              </a:rPr>
              <a:t>acement may precede</a:t>
            </a:r>
          </a:p>
          <a:p>
            <a:pPr algn="l"/>
            <a:r>
              <a:rPr lang="it-IT" sz="1800" b="0" i="0" u="none" strike="noStrike" baseline="0" dirty="0" err="1">
                <a:latin typeface="AdvOT596495f2"/>
              </a:rPr>
              <a:t>pathological</a:t>
            </a:r>
            <a:r>
              <a:rPr lang="it-IT" sz="1800" b="0" i="0" u="none" strike="noStrike" baseline="0" dirty="0">
                <a:latin typeface="AdvOT596495f2"/>
              </a:rPr>
              <a:t> albuminuria</a:t>
            </a:r>
          </a:p>
          <a:p>
            <a:pPr algn="l"/>
            <a:r>
              <a:rPr lang="en-US" sz="1800" b="0" i="0" u="none" strike="noStrike" baseline="0" dirty="0">
                <a:latin typeface="AdvOT596495f2"/>
              </a:rPr>
              <a:t>Cardiac Blood pressure and cardiac rhythm Every clinic visit</a:t>
            </a:r>
          </a:p>
          <a:p>
            <a:pPr algn="l"/>
            <a:r>
              <a:rPr lang="en-US" sz="1800" b="0" i="0" u="none" strike="noStrike" baseline="0" dirty="0">
                <a:latin typeface="AdvOT596495f2"/>
              </a:rPr>
              <a:t>ECG and echocardiography Annually, and as clinically indicated</a:t>
            </a:r>
          </a:p>
          <a:p>
            <a:pPr algn="l"/>
            <a:r>
              <a:rPr lang="en-US" sz="1800" b="0" i="0" u="none" strike="noStrike" baseline="0" dirty="0">
                <a:latin typeface="AdvOT596495f2"/>
              </a:rPr>
              <a:t>48-h Holter monitoring to detect intermittent rhythm abnormalities;</a:t>
            </a:r>
          </a:p>
          <a:p>
            <a:pPr algn="l"/>
            <a:r>
              <a:rPr lang="en-US" sz="1800" b="0" i="0" u="none" strike="noStrike" baseline="0" dirty="0">
                <a:latin typeface="AdvOT596495f2"/>
              </a:rPr>
              <a:t>[95] implantable loop recorder recommended for patients with</a:t>
            </a:r>
          </a:p>
          <a:p>
            <a:pPr algn="l"/>
            <a:r>
              <a:rPr lang="it-IT" sz="1800" b="0" i="0" u="none" strike="noStrike" baseline="0" dirty="0" err="1">
                <a:latin typeface="AdvOT596495f2"/>
              </a:rPr>
              <a:t>signi</a:t>
            </a:r>
            <a:r>
              <a:rPr lang="it-IT" sz="1800" b="0" i="0" u="none" strike="noStrike" baseline="0" dirty="0" err="1">
                <a:latin typeface="AdvOT596495f2+fb"/>
              </a:rPr>
              <a:t>fi</a:t>
            </a:r>
            <a:r>
              <a:rPr lang="it-IT" sz="1800" b="0" i="0" u="none" strike="noStrike" baseline="0" dirty="0" err="1">
                <a:latin typeface="AdvOT596495f2"/>
              </a:rPr>
              <a:t>cant</a:t>
            </a:r>
            <a:r>
              <a:rPr lang="it-IT" sz="1800" b="0" i="0" u="none" strike="noStrike" baseline="0" dirty="0">
                <a:latin typeface="AdvOT596495f2"/>
              </a:rPr>
              <a:t> </a:t>
            </a:r>
            <a:r>
              <a:rPr lang="it-IT" sz="1800" b="0" i="0" u="none" strike="noStrike" baseline="0" dirty="0" err="1">
                <a:latin typeface="AdvOT596495f2"/>
              </a:rPr>
              <a:t>hypertrophic</a:t>
            </a:r>
            <a:r>
              <a:rPr lang="it-IT" sz="1800" b="0" i="0" u="none" strike="noStrike" baseline="0" dirty="0">
                <a:latin typeface="AdvOT596495f2"/>
              </a:rPr>
              <a:t> </a:t>
            </a:r>
            <a:r>
              <a:rPr lang="it-IT" sz="1800" b="0" i="0" u="none" strike="noStrike" baseline="0" dirty="0" err="1">
                <a:latin typeface="AdvOT596495f2"/>
              </a:rPr>
              <a:t>cardiomyopathy</a:t>
            </a:r>
            <a:r>
              <a:rPr lang="it-IT" sz="1800" b="0" i="0" u="none" strike="noStrike" baseline="0" dirty="0">
                <a:latin typeface="AdvOT596495f2"/>
              </a:rPr>
              <a:t> [96]</a:t>
            </a:r>
          </a:p>
          <a:p>
            <a:pPr algn="l"/>
            <a:r>
              <a:rPr lang="en-US" sz="1800" b="0" i="0" u="none" strike="noStrike" baseline="0" dirty="0">
                <a:latin typeface="AdvOT596495f2"/>
              </a:rPr>
              <a:t>Annually, but may be assessed more or less frequently depending on age</a:t>
            </a:r>
          </a:p>
          <a:p>
            <a:pPr algn="l"/>
            <a:r>
              <a:rPr lang="en-US" sz="1800" b="0" i="0" u="none" strike="noStrike" baseline="0" dirty="0">
                <a:latin typeface="AdvOT596495f2"/>
              </a:rPr>
              <a:t>and other risk factors; if arrhythmias detected, more frequent/detailed</a:t>
            </a:r>
          </a:p>
          <a:p>
            <a:pPr algn="l"/>
            <a:r>
              <a:rPr lang="en-US" sz="1800" b="0" i="0" u="none" strike="noStrike" baseline="0" dirty="0">
                <a:latin typeface="AdvOT596495f2"/>
              </a:rPr>
              <a:t>rhythm surveillance should be instituted (schedule determined</a:t>
            </a:r>
          </a:p>
          <a:p>
            <a:pPr algn="l"/>
            <a:r>
              <a:rPr lang="it-IT" sz="1800" b="0" i="0" u="none" strike="noStrike" baseline="0" dirty="0" err="1">
                <a:latin typeface="AdvOT596495f2"/>
              </a:rPr>
              <a:t>individually</a:t>
            </a:r>
            <a:r>
              <a:rPr lang="it-IT" sz="1800" b="0" i="0" u="none" strike="noStrike" baseline="0" dirty="0">
                <a:latin typeface="AdvOT596495f2"/>
              </a:rPr>
              <a:t>)</a:t>
            </a:r>
          </a:p>
          <a:p>
            <a:pPr algn="l"/>
            <a:r>
              <a:rPr lang="en-US" sz="1800" b="0" i="0" u="none" strike="noStrike" baseline="0" dirty="0">
                <a:latin typeface="AdvOT596495f2"/>
              </a:rPr>
              <a:t>Cardiac MRI with gadolinium If available, whenever there is evidence of clinical progression of disease</a:t>
            </a:r>
          </a:p>
          <a:p>
            <a:pPr algn="l"/>
            <a:r>
              <a:rPr lang="en-US" sz="1800" b="0" i="0" u="none" strike="noStrike" baseline="0" dirty="0">
                <a:latin typeface="AdvOT596495f2"/>
              </a:rPr>
              <a:t>or regularly at an interval &gt; 2 years</a:t>
            </a:r>
          </a:p>
          <a:p>
            <a:pPr algn="l"/>
            <a:r>
              <a:rPr lang="en-US" sz="1800" b="0" i="0" u="none" strike="noStrike" baseline="0" dirty="0">
                <a:latin typeface="AdvOT596495f2"/>
              </a:rPr>
              <a:t>Cardiac MRI with T1 mapping Investigational tool, should be interpreted with caution</a:t>
            </a:r>
          </a:p>
          <a:p>
            <a:pPr algn="l"/>
            <a:r>
              <a:rPr lang="en-US" sz="1800" b="0" i="0" u="none" strike="noStrike" baseline="0" dirty="0">
                <a:latin typeface="AdvOT596495f2"/>
              </a:rPr>
              <a:t>Brain natriuretic peptide At least annually for patients with cardiomyopathy or bradycardia</a:t>
            </a:r>
          </a:p>
          <a:p>
            <a:pPr algn="l"/>
            <a:r>
              <a:rPr lang="en-US" sz="1800" b="0" i="0" u="none" strike="noStrike" baseline="0" dirty="0">
                <a:latin typeface="AdvOT596495f2"/>
              </a:rPr>
              <a:t>Cerebrovascular Brain MRI (TOF MRA at </a:t>
            </a:r>
            <a:r>
              <a:rPr lang="en-US" sz="1800" b="0" i="0" u="none" strike="noStrike" baseline="0" dirty="0">
                <a:latin typeface="AdvOT596495f2+fb"/>
              </a:rPr>
              <a:t>fi</a:t>
            </a:r>
            <a:r>
              <a:rPr lang="en-US" sz="1800" b="0" i="0" u="none" strike="noStrike" baseline="0" dirty="0">
                <a:latin typeface="AdvOT596495f2"/>
              </a:rPr>
              <a:t>rst assessment in male patients aged over 21</a:t>
            </a:r>
          </a:p>
          <a:p>
            <a:pPr algn="l"/>
            <a:r>
              <a:rPr lang="en-US" sz="1800" b="0" i="0" u="none" strike="noStrike" baseline="0" dirty="0">
                <a:latin typeface="AdvOT596495f2"/>
              </a:rPr>
              <a:t>and female patients over 30, then according to the clinical picture)</a:t>
            </a:r>
          </a:p>
          <a:p>
            <a:pPr algn="l"/>
            <a:r>
              <a:rPr lang="en-US" sz="1800" b="0" i="0" u="none" strike="noStrike" baseline="0" dirty="0">
                <a:latin typeface="AdvOT596495f2"/>
              </a:rPr>
              <a:t>Every 3 years and when clinically needed (e.g., presence of neurological</a:t>
            </a:r>
          </a:p>
          <a:p>
            <a:pPr algn="l"/>
            <a:r>
              <a:rPr lang="en-US" sz="1800" b="0" i="0" u="none" strike="noStrike" baseline="0" dirty="0">
                <a:latin typeface="AdvOT596495f2"/>
              </a:rPr>
              <a:t>changes that could potentially relate to stroke) [37]</a:t>
            </a:r>
          </a:p>
          <a:p>
            <a:pPr algn="l"/>
            <a:r>
              <a:rPr lang="en-US" sz="1800" b="0" i="0" u="none" strike="noStrike" baseline="0" dirty="0">
                <a:latin typeface="AdvOT596495f2"/>
              </a:rPr>
              <a:t>CT imaging In case of acute stroke and only if MRI is contraindicated due to cardiac</a:t>
            </a:r>
          </a:p>
          <a:p>
            <a:pPr algn="l"/>
            <a:r>
              <a:rPr lang="it-IT" sz="1800" b="0" i="0" u="none" strike="noStrike" baseline="0" dirty="0" err="1">
                <a:latin typeface="AdvOT596495f2"/>
              </a:rPr>
              <a:t>pacing</a:t>
            </a:r>
            <a:endParaRPr lang="it-IT" sz="1800" b="0" i="0" u="none" strike="noStrike" baseline="0" dirty="0">
              <a:latin typeface="AdvOT596495f2"/>
            </a:endParaRPr>
          </a:p>
          <a:p>
            <a:pPr algn="l"/>
            <a:r>
              <a:rPr lang="en-US" sz="1800" b="0" i="0" u="none" strike="noStrike" baseline="0" dirty="0">
                <a:latin typeface="AdvOT596495f2"/>
              </a:rPr>
              <a:t>Peripheral nervous system Pain evaluation and history: pain measurement scale such as the</a:t>
            </a:r>
          </a:p>
          <a:p>
            <a:pPr algn="l"/>
            <a:r>
              <a:rPr lang="en-US" sz="1800" b="0" i="0" u="none" strike="noStrike" baseline="0" dirty="0">
                <a:latin typeface="AdvOT596495f2"/>
              </a:rPr>
              <a:t>Neuropathic Pain Symptom Inventory or Brief Pain Inventory</a:t>
            </a:r>
          </a:p>
          <a:p>
            <a:pPr algn="l"/>
            <a:r>
              <a:rPr lang="it-IT" sz="1800" b="0" i="0" u="none" strike="noStrike" baseline="0" dirty="0" err="1">
                <a:latin typeface="AdvOT596495f2"/>
              </a:rPr>
              <a:t>Annually</a:t>
            </a:r>
            <a:endParaRPr lang="it-IT" sz="1800" b="0" i="0" u="none" strike="noStrike" baseline="0" dirty="0">
              <a:latin typeface="AdvOT596495f2"/>
            </a:endParaRPr>
          </a:p>
          <a:p>
            <a:pPr algn="l"/>
            <a:r>
              <a:rPr lang="en-US" sz="1800" b="0" i="0" u="none" strike="noStrike" baseline="0" dirty="0">
                <a:latin typeface="AdvOT596495f2"/>
              </a:rPr>
              <a:t>Cold and heat intolerance, vibratory thresholds (quantitative sensory</a:t>
            </a:r>
          </a:p>
          <a:p>
            <a:pPr algn="l"/>
            <a:r>
              <a:rPr lang="it-IT" sz="1800" b="0" i="0" u="none" strike="noStrike" baseline="0" dirty="0">
                <a:latin typeface="AdvOT596495f2"/>
              </a:rPr>
              <a:t>testing, </a:t>
            </a:r>
            <a:r>
              <a:rPr lang="it-IT" sz="1800" b="0" i="0" u="none" strike="noStrike" baseline="0" dirty="0" err="1">
                <a:latin typeface="AdvOT596495f2"/>
              </a:rPr>
              <a:t>if</a:t>
            </a:r>
            <a:r>
              <a:rPr lang="it-IT" sz="1800" b="0" i="0" u="none" strike="noStrike" baseline="0" dirty="0">
                <a:latin typeface="AdvOT596495f2"/>
              </a:rPr>
              <a:t> </a:t>
            </a:r>
            <a:r>
              <a:rPr lang="it-IT" sz="1800" b="0" i="0" u="none" strike="noStrike" baseline="0" dirty="0" err="1">
                <a:latin typeface="AdvOT596495f2"/>
              </a:rPr>
              <a:t>available</a:t>
            </a:r>
            <a:r>
              <a:rPr lang="it-IT" sz="1800" b="0" i="0" u="none" strike="noStrike" baseline="0" dirty="0">
                <a:latin typeface="AdvOT596495f2"/>
              </a:rPr>
              <a:t>)</a:t>
            </a:r>
          </a:p>
          <a:p>
            <a:pPr algn="l"/>
            <a:r>
              <a:rPr lang="en-US" sz="1800" b="0" i="0" u="none" strike="noStrike" baseline="0" dirty="0">
                <a:latin typeface="AdvOT596495f2"/>
              </a:rPr>
              <a:t>Annually (less frequently in older patients)</a:t>
            </a:r>
          </a:p>
          <a:p>
            <a:pPr algn="l"/>
            <a:r>
              <a:rPr lang="en-US" sz="1800" b="0" i="0" u="none" strike="noStrike" baseline="0" dirty="0">
                <a:latin typeface="AdvOT596495f2"/>
              </a:rPr>
              <a:t>Autonomic symptom evaluation by orthostatic blood pressure Annually</a:t>
            </a:r>
          </a:p>
          <a:p>
            <a:pPr algn="l"/>
            <a:r>
              <a:rPr lang="en-US" sz="1800" b="0" i="0" u="none" strike="noStrike" baseline="0" dirty="0">
                <a:latin typeface="AdvOT596495f2"/>
              </a:rPr>
              <a:t>Skin biopsy (for IENFD assessment, if available) Consider</a:t>
            </a:r>
          </a:p>
          <a:p>
            <a:pPr algn="l"/>
            <a:r>
              <a:rPr lang="en-US" sz="1800" b="0" i="0" u="none" strike="noStrike" baseline="0" dirty="0">
                <a:latin typeface="AdvOT596495f2"/>
              </a:rPr>
              <a:t>ENT Audiometry [17] As required [17]</a:t>
            </a:r>
          </a:p>
          <a:p>
            <a:pPr algn="l"/>
            <a:r>
              <a:rPr lang="en-US" sz="1800" b="0" i="0" u="none" strike="noStrike" baseline="0" dirty="0">
                <a:latin typeface="AdvOT596495f2"/>
              </a:rPr>
              <a:t>Pulmonary Spirometry, including response to bronchodilators, treadmill exercise</a:t>
            </a:r>
          </a:p>
          <a:p>
            <a:pPr algn="l"/>
            <a:r>
              <a:rPr lang="it-IT" sz="1800" b="0" i="0" u="none" strike="noStrike" baseline="0" dirty="0">
                <a:latin typeface="AdvOT596495f2"/>
              </a:rPr>
              <a:t>testing, </a:t>
            </a:r>
            <a:r>
              <a:rPr lang="it-IT" sz="1800" b="0" i="0" u="none" strike="noStrike" baseline="0" dirty="0" err="1">
                <a:latin typeface="AdvOT596495f2"/>
              </a:rPr>
              <a:t>oximetry</a:t>
            </a:r>
            <a:r>
              <a:rPr lang="it-IT" sz="1800" b="0" i="0" u="none" strike="noStrike" baseline="0" dirty="0">
                <a:latin typeface="AdvOT596495f2"/>
              </a:rPr>
              <a:t>, </a:t>
            </a:r>
            <a:r>
              <a:rPr lang="it-IT" sz="1800" b="0" i="0" u="none" strike="noStrike" baseline="0" dirty="0" err="1">
                <a:latin typeface="AdvOT596495f2"/>
              </a:rPr>
              <a:t>chest</a:t>
            </a:r>
            <a:r>
              <a:rPr lang="it-IT" sz="1800" b="0" i="0" u="none" strike="noStrike" baseline="0" dirty="0">
                <a:latin typeface="AdvOT596495f2"/>
              </a:rPr>
              <a:t> X-ray</a:t>
            </a:r>
          </a:p>
          <a:p>
            <a:pPr algn="l"/>
            <a:r>
              <a:rPr lang="en-US" sz="1800" b="0" i="0" u="none" strike="noStrike" baseline="0" dirty="0">
                <a:latin typeface="AdvOT596495f2"/>
              </a:rPr>
              <a:t>Every 2 years or more frequently for clinical indications; [17] chest X-ray</a:t>
            </a:r>
          </a:p>
          <a:p>
            <a:pPr algn="l"/>
            <a:r>
              <a:rPr lang="it-IT" sz="1800" b="0" i="0" u="none" strike="noStrike" baseline="0" dirty="0" err="1">
                <a:latin typeface="AdvOT596495f2"/>
              </a:rPr>
              <a:t>according</a:t>
            </a:r>
            <a:r>
              <a:rPr lang="it-IT" sz="1800" b="0" i="0" u="none" strike="noStrike" baseline="0" dirty="0">
                <a:latin typeface="AdvOT596495f2"/>
              </a:rPr>
              <a:t> to clinical </a:t>
            </a:r>
            <a:r>
              <a:rPr lang="it-IT" sz="1800" b="0" i="0" u="none" strike="noStrike" baseline="0" dirty="0" err="1">
                <a:latin typeface="AdvOT596495f2"/>
              </a:rPr>
              <a:t>indications</a:t>
            </a:r>
            <a:endParaRPr lang="it-IT" sz="1800" b="0" i="0" u="none" strike="noStrike" baseline="0" dirty="0">
              <a:latin typeface="AdvOT596495f2"/>
            </a:endParaRPr>
          </a:p>
          <a:p>
            <a:pPr algn="l"/>
            <a:r>
              <a:rPr lang="en-US" sz="1800" b="0" i="0" u="none" strike="noStrike" baseline="0" dirty="0">
                <a:latin typeface="AdvOT596495f2"/>
              </a:rPr>
              <a:t>Gastrointestinal Referral to gastroenterology specialist for endoscopic or radiographic</a:t>
            </a:r>
          </a:p>
          <a:p>
            <a:pPr algn="l"/>
            <a:r>
              <a:rPr lang="it-IT" sz="1800" b="0" i="0" u="none" strike="noStrike" baseline="0" dirty="0" err="1">
                <a:latin typeface="AdvOT596495f2"/>
              </a:rPr>
              <a:t>evaluation</a:t>
            </a:r>
            <a:endParaRPr lang="it-IT" sz="1800" b="0" i="0" u="none" strike="noStrike" baseline="0" dirty="0">
              <a:latin typeface="AdvOT596495f2"/>
            </a:endParaRPr>
          </a:p>
          <a:p>
            <a:pPr algn="l"/>
            <a:r>
              <a:rPr lang="en-US" sz="1800" b="0" i="0" u="none" strike="noStrike" baseline="0" dirty="0">
                <a:latin typeface="AdvOT596495f2"/>
              </a:rPr>
              <a:t>If symptoms persist or worsen despite treatment</a:t>
            </a:r>
          </a:p>
          <a:p>
            <a:pPr algn="l"/>
            <a:r>
              <a:rPr lang="en-US" sz="1800" b="0" i="0" u="none" strike="noStrike" baseline="0" dirty="0">
                <a:latin typeface="AdvOT596495f2"/>
              </a:rPr>
              <a:t>Overall glycolipid burden Plasma and urinary sediment lyso-GL-3, GL-3 At baseline and then annually (at the moment, this is for research</a:t>
            </a:r>
          </a:p>
          <a:p>
            <a:pPr algn="l"/>
            <a:r>
              <a:rPr lang="en-US" sz="1800" b="0" i="0" u="none" strike="noStrike" baseline="0" dirty="0">
                <a:latin typeface="AdvOT596495f2"/>
              </a:rPr>
              <a:t>purposes only); biobanking of plasma/serum samples recommended if</a:t>
            </a:r>
          </a:p>
          <a:p>
            <a:pPr algn="l"/>
            <a:r>
              <a:rPr lang="it-IT" sz="1800" b="0" i="0" u="none" strike="noStrike" baseline="0" dirty="0" err="1">
                <a:latin typeface="AdvOT596495f2"/>
              </a:rPr>
              <a:t>feasible</a:t>
            </a:r>
            <a:endParaRPr lang="it-IT" sz="1800" b="0" i="0" u="none" strike="noStrike" baseline="0" dirty="0">
              <a:latin typeface="AdvOT596495f2"/>
            </a:endParaRPr>
          </a:p>
          <a:p>
            <a:pPr algn="l"/>
            <a:r>
              <a:rPr lang="it-IT" sz="1800" b="0" i="0" u="none" strike="noStrike" baseline="0" dirty="0" err="1">
                <a:latin typeface="AdvOT596495f2"/>
              </a:rPr>
              <a:t>Skeletal</a:t>
            </a:r>
            <a:r>
              <a:rPr lang="it-IT" sz="1800" b="0" i="0" u="none" strike="noStrike" baseline="0" dirty="0">
                <a:latin typeface="AdvOT596495f2"/>
              </a:rPr>
              <a:t> Bone dual-energy X-ray </a:t>
            </a:r>
            <a:r>
              <a:rPr lang="it-IT" sz="1800" b="0" i="0" u="none" strike="noStrike" baseline="0" dirty="0" err="1">
                <a:latin typeface="AdvOT596495f2"/>
              </a:rPr>
              <a:t>absorptiometry</a:t>
            </a:r>
            <a:r>
              <a:rPr lang="it-IT" sz="1800" b="0" i="0" u="none" strike="noStrike" baseline="0" dirty="0">
                <a:latin typeface="AdvOT596495f2"/>
              </a:rPr>
              <a:t> (DEXA) </a:t>
            </a:r>
            <a:r>
              <a:rPr lang="it-IT" sz="1800" b="0" i="0" u="none" strike="noStrike" baseline="0" dirty="0" err="1">
                <a:latin typeface="AdvOT596495f2"/>
              </a:rPr>
              <a:t>Consider</a:t>
            </a:r>
            <a:endParaRPr lang="it-IT" sz="1800" b="0" i="0" u="none" strike="noStrike" baseline="0" dirty="0">
              <a:latin typeface="AdvOT596495f2"/>
            </a:endParaRPr>
          </a:p>
          <a:p>
            <a:pPr algn="l"/>
            <a:r>
              <a:rPr lang="en-US" sz="1800" b="0" i="0" u="none" strike="noStrike" baseline="0" dirty="0">
                <a:latin typeface="AdvOT596495f2"/>
              </a:rPr>
              <a:t>Ophthalmological </a:t>
            </a:r>
            <a:r>
              <a:rPr lang="en-US" sz="1800" b="0" i="0" u="none" strike="noStrike" baseline="0" dirty="0" err="1">
                <a:latin typeface="AdvOT596495f2"/>
              </a:rPr>
              <a:t>Ophthalmological</a:t>
            </a:r>
            <a:r>
              <a:rPr lang="en-US" sz="1800" b="0" i="0" u="none" strike="noStrike" baseline="0" dirty="0">
                <a:latin typeface="AdvOT596495f2"/>
              </a:rPr>
              <a:t> screening Ophthalmological screening as clinically indicated</a:t>
            </a:r>
          </a:p>
          <a:p>
            <a:pPr algn="l"/>
            <a:r>
              <a:rPr lang="en-US" sz="1800" b="0" i="0" u="none" strike="noStrike" baseline="0" dirty="0">
                <a:latin typeface="AdvOT596495f2"/>
              </a:rPr>
              <a:t>Rationale and details for each organ system are provided in online Appendices A (renal), B (cardiac), C (peripheral nervous system), D (central nervous system), and E (involvement of</a:t>
            </a:r>
          </a:p>
          <a:p>
            <a:pPr algn="l"/>
            <a:r>
              <a:rPr lang="en-US" sz="1800" b="0" i="0" u="none" strike="noStrike" baseline="0" dirty="0">
                <a:latin typeface="AdvOT596495f2"/>
              </a:rPr>
              <a:t>other organs). Baseline values should always be obtained; longer intervals between more complex organ assessments can be considered in asymptomatic female patients with a normal</a:t>
            </a:r>
          </a:p>
          <a:p>
            <a:pPr algn="l"/>
            <a:r>
              <a:rPr lang="en-US" sz="1800" b="0" i="0" u="none" strike="noStrike" baseline="0" dirty="0">
                <a:latin typeface="AdvOT596495f2"/>
              </a:rPr>
              <a:t>initial evaluation and/or favorable X chromosome inactivation pattern.</a:t>
            </a:r>
          </a:p>
          <a:p>
            <a:pPr algn="l"/>
            <a:r>
              <a:rPr lang="it-IT" sz="1800" b="0" i="0" u="none" strike="noStrike" baseline="0" dirty="0">
                <a:latin typeface="AdvOT596495f2"/>
              </a:rPr>
              <a:t>CKD, </a:t>
            </a:r>
            <a:r>
              <a:rPr lang="it-IT" sz="1800" b="0" i="0" u="none" strike="noStrike" baseline="0" dirty="0" err="1">
                <a:latin typeface="AdvOT596495f2"/>
              </a:rPr>
              <a:t>chronic</a:t>
            </a:r>
            <a:r>
              <a:rPr lang="it-IT" sz="1800" b="0" i="0" u="none" strike="noStrike" baseline="0" dirty="0">
                <a:latin typeface="AdvOT596495f2"/>
              </a:rPr>
              <a:t> </a:t>
            </a:r>
            <a:r>
              <a:rPr lang="it-IT" sz="1800" b="0" i="0" u="none" strike="noStrike" baseline="0" dirty="0" err="1">
                <a:latin typeface="AdvOT596495f2"/>
              </a:rPr>
              <a:t>kidney</a:t>
            </a:r>
            <a:r>
              <a:rPr lang="it-IT" sz="1800" b="0" i="0" u="none" strike="noStrike" baseline="0" dirty="0">
                <a:latin typeface="AdvOT596495f2"/>
              </a:rPr>
              <a:t> </a:t>
            </a:r>
            <a:r>
              <a:rPr lang="it-IT" sz="1800" b="0" i="0" u="none" strike="noStrike" baseline="0" dirty="0" err="1">
                <a:latin typeface="AdvOT596495f2"/>
              </a:rPr>
              <a:t>disease</a:t>
            </a:r>
            <a:r>
              <a:rPr lang="it-IT" sz="1800" b="0" i="0" u="none" strike="noStrike" baseline="0" dirty="0">
                <a:latin typeface="AdvOT596495f2"/>
              </a:rPr>
              <a:t>; CT, </a:t>
            </a:r>
            <a:r>
              <a:rPr lang="it-IT" sz="1800" b="0" i="0" u="none" strike="noStrike" baseline="0" dirty="0" err="1">
                <a:latin typeface="AdvOT596495f2"/>
              </a:rPr>
              <a:t>computed</a:t>
            </a:r>
            <a:r>
              <a:rPr lang="it-IT" sz="1800" b="0" i="0" u="none" strike="noStrike" baseline="0" dirty="0">
                <a:latin typeface="AdvOT596495f2"/>
              </a:rPr>
              <a:t> </a:t>
            </a:r>
            <a:r>
              <a:rPr lang="it-IT" sz="1800" b="0" i="0" u="none" strike="noStrike" baseline="0" dirty="0" err="1">
                <a:latin typeface="AdvOT596495f2"/>
              </a:rPr>
              <a:t>tomography</a:t>
            </a:r>
            <a:r>
              <a:rPr lang="it-IT" sz="1800" b="0" i="0" u="none" strike="noStrike" baseline="0" dirty="0">
                <a:latin typeface="AdvOT596495f2"/>
              </a:rPr>
              <a:t>; ECG, </a:t>
            </a:r>
            <a:r>
              <a:rPr lang="it-IT" sz="1800" b="0" i="0" u="none" strike="noStrike" baseline="0" dirty="0" err="1">
                <a:latin typeface="AdvOT596495f2"/>
              </a:rPr>
              <a:t>electrocardiography</a:t>
            </a:r>
            <a:r>
              <a:rPr lang="it-IT" sz="1800" b="0" i="0" u="none" strike="noStrike" baseline="0" dirty="0">
                <a:latin typeface="AdvOT596495f2"/>
              </a:rPr>
              <a:t>; </a:t>
            </a:r>
            <a:r>
              <a:rPr lang="it-IT" sz="1800" b="0" i="0" u="none" strike="noStrike" baseline="0" dirty="0" err="1">
                <a:latin typeface="AdvOT596495f2"/>
              </a:rPr>
              <a:t>eGFR</a:t>
            </a:r>
            <a:r>
              <a:rPr lang="it-IT" sz="1800" b="0" i="0" u="none" strike="noStrike" baseline="0" dirty="0">
                <a:latin typeface="AdvOT596495f2"/>
              </a:rPr>
              <a:t>, </a:t>
            </a:r>
            <a:r>
              <a:rPr lang="it-IT" sz="1800" b="0" i="0" u="none" strike="noStrike" baseline="0" dirty="0" err="1">
                <a:latin typeface="AdvOT596495f2"/>
              </a:rPr>
              <a:t>estimated</a:t>
            </a:r>
            <a:r>
              <a:rPr lang="it-IT" sz="1800" b="0" i="0" u="none" strike="noStrike" baseline="0" dirty="0">
                <a:latin typeface="AdvOT596495f2"/>
              </a:rPr>
              <a:t> </a:t>
            </a:r>
            <a:r>
              <a:rPr lang="it-IT" sz="1800" b="0" i="0" u="none" strike="noStrike" baseline="0" dirty="0" err="1">
                <a:latin typeface="AdvOT596495f2"/>
              </a:rPr>
              <a:t>glomerular</a:t>
            </a:r>
            <a:r>
              <a:rPr lang="it-IT" sz="1800" b="0" i="0" u="none" strike="noStrike" baseline="0" dirty="0">
                <a:latin typeface="AdvOT596495f2"/>
              </a:rPr>
              <a:t> </a:t>
            </a:r>
            <a:r>
              <a:rPr lang="it-IT" sz="1800" b="0" i="0" u="none" strike="noStrike" baseline="0" dirty="0" err="1">
                <a:latin typeface="AdvOT596495f2+fb"/>
              </a:rPr>
              <a:t>fi</a:t>
            </a:r>
            <a:r>
              <a:rPr lang="it-IT" sz="1800" b="0" i="0" u="none" strike="noStrike" baseline="0" dirty="0" err="1">
                <a:latin typeface="AdvOT596495f2"/>
              </a:rPr>
              <a:t>ltration</a:t>
            </a:r>
            <a:r>
              <a:rPr lang="it-IT" sz="1800" b="0" i="0" u="none" strike="noStrike" baseline="0" dirty="0">
                <a:latin typeface="AdvOT596495f2"/>
              </a:rPr>
              <a:t> rate; ENT, </a:t>
            </a:r>
            <a:r>
              <a:rPr lang="it-IT" sz="1800" b="0" i="0" u="none" strike="noStrike" baseline="0" dirty="0" err="1">
                <a:latin typeface="AdvOT596495f2"/>
              </a:rPr>
              <a:t>ear</a:t>
            </a:r>
            <a:r>
              <a:rPr lang="it-IT" sz="1800" b="0" i="0" u="none" strike="noStrike" baseline="0" dirty="0">
                <a:latin typeface="AdvOT596495f2"/>
              </a:rPr>
              <a:t>, </a:t>
            </a:r>
            <a:r>
              <a:rPr lang="it-IT" sz="1800" b="0" i="0" u="none" strike="noStrike" baseline="0" dirty="0" err="1">
                <a:latin typeface="AdvOT596495f2"/>
              </a:rPr>
              <a:t>nose</a:t>
            </a:r>
            <a:r>
              <a:rPr lang="it-IT" sz="1800" b="0" i="0" u="none" strike="noStrike" baseline="0" dirty="0">
                <a:latin typeface="AdvOT596495f2"/>
              </a:rPr>
              <a:t>, and </a:t>
            </a:r>
            <a:r>
              <a:rPr lang="it-IT" sz="1800" b="0" i="0" u="none" strike="noStrike" baseline="0" dirty="0" err="1">
                <a:latin typeface="AdvOT596495f2"/>
              </a:rPr>
              <a:t>throat</a:t>
            </a:r>
            <a:r>
              <a:rPr lang="it-IT" sz="1800" b="0" i="0" u="none" strike="noStrike" baseline="0" dirty="0">
                <a:latin typeface="AdvOT596495f2"/>
              </a:rPr>
              <a:t>; GFR, </a:t>
            </a:r>
            <a:r>
              <a:rPr lang="it-IT" sz="1800" b="0" i="0" u="none" strike="noStrike" baseline="0" dirty="0" err="1">
                <a:latin typeface="AdvOT596495f2"/>
              </a:rPr>
              <a:t>glomerular</a:t>
            </a:r>
            <a:r>
              <a:rPr lang="it-IT" sz="1800" b="0" i="0" u="none" strike="noStrike" baseline="0" dirty="0">
                <a:latin typeface="AdvOT596495f2"/>
              </a:rPr>
              <a:t> </a:t>
            </a:r>
            <a:r>
              <a:rPr lang="it-IT" sz="1800" b="0" i="0" u="none" strike="noStrike" baseline="0" dirty="0" err="1">
                <a:latin typeface="AdvOT596495f2+fb"/>
              </a:rPr>
              <a:t>fi</a:t>
            </a:r>
            <a:r>
              <a:rPr lang="it-IT" sz="1800" b="0" i="0" u="none" strike="noStrike" baseline="0" dirty="0" err="1">
                <a:latin typeface="AdvOT596495f2"/>
              </a:rPr>
              <a:t>ltration</a:t>
            </a:r>
            <a:r>
              <a:rPr lang="it-IT" sz="1800" b="0" i="0" u="none" strike="noStrike" baseline="0" dirty="0">
                <a:latin typeface="AdvOT596495f2"/>
              </a:rPr>
              <a:t> rate;</a:t>
            </a:r>
          </a:p>
          <a:p>
            <a:pPr algn="l"/>
            <a:r>
              <a:rPr lang="en-US" sz="1800" b="0" i="0" u="none" strike="noStrike" baseline="0" dirty="0">
                <a:latin typeface="AdvOT596495f2"/>
              </a:rPr>
              <a:t>IENFD, intra-epidermal nerve </a:t>
            </a:r>
            <a:r>
              <a:rPr lang="en-US" sz="1800" b="0" i="0" u="none" strike="noStrike" baseline="0" dirty="0">
                <a:latin typeface="AdvOT596495f2+fb"/>
              </a:rPr>
              <a:t>fi</a:t>
            </a:r>
            <a:r>
              <a:rPr lang="en-US" sz="1800" b="0" i="0" u="none" strike="noStrike" baseline="0" dirty="0">
                <a:latin typeface="AdvOT596495f2"/>
              </a:rPr>
              <a:t>ber density; MRI, magnetic resonance imaging; TOF MRA, time-of-</a:t>
            </a:r>
            <a:r>
              <a:rPr lang="en-US" sz="1800" b="0" i="0" u="none" strike="noStrike" baseline="0" dirty="0">
                <a:latin typeface="AdvOT596495f2+fb"/>
              </a:rPr>
              <a:t>fl</a:t>
            </a:r>
            <a:r>
              <a:rPr lang="en-US" sz="1800" b="0" i="0" u="none" strike="noStrike" baseline="0" dirty="0">
                <a:latin typeface="AdvOT596495f2"/>
              </a:rPr>
              <a:t>ight magnetic resonance angiography (head and neck).</a:t>
            </a:r>
          </a:p>
          <a:p>
            <a:pPr algn="l"/>
            <a:r>
              <a:rPr lang="en-US" sz="1800" b="0" i="0" u="none" strike="noStrike" baseline="0" dirty="0">
                <a:latin typeface="AdvOT596495f2"/>
              </a:rPr>
              <a:t>a Risk levels based on KDIGO 2012 chronic kidney disease classi</a:t>
            </a:r>
            <a:r>
              <a:rPr lang="en-US" sz="1800" b="0" i="0" u="none" strike="noStrike" baseline="0" dirty="0">
                <a:latin typeface="AdvOT596495f2+fb"/>
              </a:rPr>
              <a:t>fi</a:t>
            </a:r>
            <a:r>
              <a:rPr lang="en-US" sz="1800" b="0" i="0" u="none" strike="noStrike" baseline="0" dirty="0">
                <a:latin typeface="AdvOT596495f2"/>
              </a:rPr>
              <a:t>cation scheme. Low risk, CKD Stage G1/2 A1; moderate risk, CKD stage G3a A1, G1/2 A2; high to very high risk CKD</a:t>
            </a:r>
          </a:p>
          <a:p>
            <a:pPr algn="l"/>
            <a:r>
              <a:rPr lang="en-US" sz="1800" b="0" i="0" u="none" strike="noStrike" baseline="0" dirty="0">
                <a:latin typeface="AdvOT596495f2"/>
              </a:rPr>
              <a:t>Stage G4 or 5, G3b A1, G3 A3 [90]. See also online Appendix A, including Fig. 1S.</a:t>
            </a:r>
          </a:p>
          <a:p>
            <a:pPr algn="l"/>
            <a:r>
              <a:rPr lang="it-IT" sz="1800" b="0" i="0" u="none" strike="noStrike" baseline="0" dirty="0">
                <a:latin typeface="AdvOT7fb33346.I"/>
              </a:rPr>
              <a:t>A. Ortiz et al. </a:t>
            </a:r>
            <a:r>
              <a:rPr lang="it-IT" sz="1800" b="0" i="1" u="none" strike="noStrike" baseline="0" dirty="0" err="1">
                <a:latin typeface="CharisSIL-Italic"/>
              </a:rPr>
              <a:t>Molecular</a:t>
            </a:r>
            <a:r>
              <a:rPr lang="it-IT" sz="1800" b="0" i="1" u="none" strike="noStrike" baseline="0" dirty="0">
                <a:latin typeface="CharisSIL-Italic"/>
              </a:rPr>
              <a:t> Genetics and </a:t>
            </a:r>
            <a:r>
              <a:rPr lang="it-IT" sz="1800" b="0" i="1" u="none" strike="noStrike" baseline="0" dirty="0" err="1">
                <a:latin typeface="CharisSIL-Italic"/>
              </a:rPr>
              <a:t>Metabolism</a:t>
            </a:r>
            <a:r>
              <a:rPr lang="it-IT" sz="1800" b="0" i="1" u="none" strike="noStrike" baseline="0" dirty="0">
                <a:latin typeface="CharisSIL-Italic"/>
              </a:rPr>
              <a:t> 123 (2018) 416–427</a:t>
            </a:r>
          </a:p>
          <a:p>
            <a:pPr algn="l"/>
            <a:r>
              <a:rPr lang="it-IT" sz="1800" b="0" i="0" u="none" strike="noStrike" baseline="0" dirty="0">
                <a:latin typeface="CharisSIL"/>
              </a:rPr>
              <a:t>423</a:t>
            </a:r>
          </a:p>
          <a:p>
            <a:pPr algn="l"/>
            <a:r>
              <a:rPr lang="en-US" sz="1800" b="0" i="0" u="none" strike="noStrike" baseline="0" dirty="0">
                <a:latin typeface="AdvOT596495f2"/>
              </a:rPr>
              <a:t>remains an ethical issue, several publications on patient experiences</a:t>
            </a:r>
          </a:p>
          <a:p>
            <a:pPr algn="l"/>
            <a:r>
              <a:rPr lang="en-US" sz="1800" b="0" i="0" u="none" strike="noStrike" baseline="0" dirty="0">
                <a:latin typeface="AdvOT596495f2"/>
              </a:rPr>
              <a:t>with NBS for Fabry disease indicate that most patients would prefer to</a:t>
            </a:r>
          </a:p>
          <a:p>
            <a:pPr algn="l"/>
            <a:r>
              <a:rPr lang="en-US" sz="1800" b="0" i="0" u="none" strike="noStrike" baseline="0" dirty="0">
                <a:latin typeface="AdvOT596495f2"/>
              </a:rPr>
              <a:t>be informed [106</a:t>
            </a:r>
            <a:r>
              <a:rPr lang="en-US" sz="1800" b="0" i="0" u="none" strike="noStrike" baseline="0" dirty="0">
                <a:latin typeface="AdvOT596495f2+20"/>
              </a:rPr>
              <a:t>–</a:t>
            </a:r>
            <a:r>
              <a:rPr lang="en-US" sz="1800" b="0" i="0" u="none" strike="noStrike" baseline="0" dirty="0">
                <a:latin typeface="AdvOT596495f2"/>
              </a:rPr>
              <a:t>108]. The most prevalent reasons include the elimination</a:t>
            </a:r>
          </a:p>
          <a:p>
            <a:pPr algn="l"/>
            <a:r>
              <a:rPr lang="en-US" sz="1800" b="0" i="0" u="none" strike="noStrike" baseline="0" dirty="0">
                <a:latin typeface="AdvOT596495f2"/>
              </a:rPr>
              <a:t>of </a:t>
            </a:r>
            <a:r>
              <a:rPr lang="en-US" sz="1800" b="0" i="0" u="none" strike="noStrike" baseline="0" dirty="0">
                <a:latin typeface="AdvOT596495f2+20"/>
              </a:rPr>
              <a:t>“</a:t>
            </a:r>
            <a:r>
              <a:rPr lang="en-US" sz="1800" b="0" i="0" u="none" strike="noStrike" baseline="0" dirty="0">
                <a:latin typeface="AdvOT596495f2"/>
              </a:rPr>
              <a:t>feeling misunderstood</a:t>
            </a:r>
            <a:r>
              <a:rPr lang="en-US" sz="1800" b="0" i="0" u="none" strike="noStrike" baseline="0" dirty="0">
                <a:latin typeface="AdvOT596495f2+20"/>
              </a:rPr>
              <a:t>” </a:t>
            </a:r>
            <a:r>
              <a:rPr lang="en-US" sz="1800" b="0" i="0" u="none" strike="noStrike" baseline="0" dirty="0">
                <a:latin typeface="AdvOT596495f2"/>
              </a:rPr>
              <a:t>by parents, teachers, and physicians</a:t>
            </a:r>
          </a:p>
          <a:p>
            <a:pPr algn="l"/>
            <a:r>
              <a:rPr lang="en-US" sz="1800" b="0" i="0" u="none" strike="noStrike" baseline="0" dirty="0">
                <a:latin typeface="AdvOT596495f2+20"/>
              </a:rPr>
              <a:t>– </a:t>
            </a:r>
            <a:r>
              <a:rPr lang="en-US" sz="1800" b="0" i="0" u="none" strike="noStrike" baseline="0" dirty="0">
                <a:latin typeface="AdvOT596495f2"/>
              </a:rPr>
              <a:t>usually due to pain symptoms, the opportunity to begin early treatment</a:t>
            </a:r>
          </a:p>
          <a:p>
            <a:pPr algn="l"/>
            <a:r>
              <a:rPr lang="en-US" sz="1800" b="0" i="0" u="none" strike="noStrike" baseline="0" dirty="0">
                <a:latin typeface="AdvOT596495f2"/>
              </a:rPr>
              <a:t>and prevent complications, and better reproductive decision</a:t>
            </a:r>
          </a:p>
          <a:p>
            <a:pPr algn="l"/>
            <a:r>
              <a:rPr lang="en-US" sz="1800" b="0" i="0" u="none" strike="noStrike" baseline="0" dirty="0">
                <a:latin typeface="AdvOT596495f2"/>
              </a:rPr>
              <a:t>making [106,107]. However, female patients also indicated that having</a:t>
            </a:r>
          </a:p>
          <a:p>
            <a:pPr algn="l"/>
            <a:r>
              <a:rPr lang="en-US" sz="1800" b="0" i="0" u="none" strike="noStrike" baseline="0" dirty="0">
                <a:latin typeface="AdvOT596495f2"/>
              </a:rPr>
              <a:t>the genetic knowledge resulted in a feeling of </a:t>
            </a:r>
            <a:r>
              <a:rPr lang="en-US" sz="1800" b="0" i="0" u="none" strike="noStrike" baseline="0" dirty="0">
                <a:latin typeface="AdvOT596495f2+20"/>
              </a:rPr>
              <a:t>“</a:t>
            </a:r>
            <a:r>
              <a:rPr lang="en-US" sz="1800" b="0" i="0" u="none" strike="noStrike" baseline="0" dirty="0">
                <a:latin typeface="AdvOT596495f2"/>
              </a:rPr>
              <a:t>being labeled as a patient</a:t>
            </a:r>
            <a:r>
              <a:rPr lang="en-US" sz="1800" b="0" i="0" u="none" strike="noStrike" baseline="0" dirty="0">
                <a:latin typeface="AdvOT596495f2+20"/>
              </a:rPr>
              <a:t>”</a:t>
            </a:r>
            <a:r>
              <a:rPr lang="en-US" sz="1800" b="0" i="0" u="none" strike="noStrike" baseline="0" dirty="0">
                <a:latin typeface="AdvOT596495f2"/>
              </a:rPr>
              <a:t>,</a:t>
            </a:r>
          </a:p>
          <a:p>
            <a:pPr algn="l"/>
            <a:r>
              <a:rPr lang="en-US" sz="1800" b="0" i="0" u="none" strike="noStrike" baseline="0" dirty="0">
                <a:latin typeface="AdvOT596495f2"/>
              </a:rPr>
              <a:t>even though they were asymptomatic [106]; some patients, both</a:t>
            </a:r>
          </a:p>
          <a:p>
            <a:pPr algn="l"/>
            <a:r>
              <a:rPr lang="en-US" sz="1800" b="0" i="0" u="none" strike="noStrike" baseline="0" dirty="0">
                <a:latin typeface="AdvOT596495f2"/>
              </a:rPr>
              <a:t>male and female, indicated that the early diagnosis also led to a loss of a</a:t>
            </a:r>
          </a:p>
          <a:p>
            <a:pPr algn="l"/>
            <a:r>
              <a:rPr lang="en-US" sz="1800" b="0" i="0" u="none" strike="noStrike" baseline="0" dirty="0">
                <a:latin typeface="AdvOT596495f2"/>
              </a:rPr>
              <a:t>carefree life and increased worrying about the future [106]. Appropriate</a:t>
            </a:r>
          </a:p>
          <a:p>
            <a:pPr algn="l"/>
            <a:r>
              <a:rPr lang="en-US" sz="1800" b="0" i="0" u="none" strike="noStrike" baseline="0" dirty="0">
                <a:latin typeface="AdvOT596495f2"/>
              </a:rPr>
              <a:t>genetic counseling should be provided for patients identi</a:t>
            </a:r>
            <a:r>
              <a:rPr lang="en-US" sz="1800" b="0" i="0" u="none" strike="noStrike" baseline="0" dirty="0">
                <a:latin typeface="AdvOT596495f2+fb"/>
              </a:rPr>
              <a:t>fi</a:t>
            </a:r>
            <a:r>
              <a:rPr lang="en-US" sz="1800" b="0" i="0" u="none" strike="noStrike" baseline="0" dirty="0">
                <a:latin typeface="AdvOT596495f2"/>
              </a:rPr>
              <a:t>ed via</a:t>
            </a:r>
          </a:p>
          <a:p>
            <a:pPr algn="l"/>
            <a:r>
              <a:rPr lang="en-US" sz="1800" b="0" i="0" u="none" strike="noStrike" baseline="0" dirty="0">
                <a:latin typeface="AdvOT596495f2"/>
              </a:rPr>
              <a:t>NBS [30]. However, counseling individuals (and families) who have a</a:t>
            </a:r>
          </a:p>
          <a:p>
            <a:pPr algn="l"/>
            <a:r>
              <a:rPr lang="en-US" sz="1800" b="0" i="0" u="none" strike="noStrike" baseline="0" dirty="0">
                <a:latin typeface="AdvOT596495f2"/>
              </a:rPr>
              <a:t>missense VUS identi</a:t>
            </a:r>
            <a:r>
              <a:rPr lang="en-US" sz="1800" b="0" i="0" u="none" strike="noStrike" baseline="0" dirty="0">
                <a:latin typeface="AdvOT596495f2+fb"/>
              </a:rPr>
              <a:t>fi</a:t>
            </a:r>
            <a:r>
              <a:rPr lang="en-US" sz="1800" b="0" i="0" u="none" strike="noStrike" baseline="0" dirty="0">
                <a:latin typeface="AdvOT596495f2"/>
              </a:rPr>
              <a:t>ed through such screening programs remains</a:t>
            </a:r>
          </a:p>
          <a:p>
            <a:pPr algn="l"/>
            <a:r>
              <a:rPr lang="en-US" sz="1800" b="0" i="0" u="none" strike="noStrike" baseline="0" dirty="0">
                <a:latin typeface="AdvOT596495f2"/>
              </a:rPr>
              <a:t>challenging (see also Section 4 Diagnostic con</a:t>
            </a:r>
            <a:r>
              <a:rPr lang="en-US" sz="1800" b="0" i="0" u="none" strike="noStrike" baseline="0" dirty="0">
                <a:latin typeface="AdvOT596495f2+fb"/>
              </a:rPr>
              <a:t>fi</a:t>
            </a:r>
            <a:r>
              <a:rPr lang="en-US" sz="1800" b="0" i="0" u="none" strike="noStrike" baseline="0" dirty="0">
                <a:latin typeface="AdvOT596495f2"/>
              </a:rPr>
              <a:t>rmation).</a:t>
            </a:r>
            <a:endParaRPr lang="it-IT" altLang="it-IT" dirty="0">
              <a:ea typeface="ＭＳ Ｐゴシック" panose="020B0600070205080204" pitchFamily="34" charset="-128"/>
            </a:endParaRPr>
          </a:p>
        </p:txBody>
      </p:sp>
      <p:sp>
        <p:nvSpPr>
          <p:cNvPr id="19460" name="Segnaposto numero diapositiva 3">
            <a:extLst>
              <a:ext uri="{FF2B5EF4-FFF2-40B4-BE49-F238E27FC236}">
                <a16:creationId xmlns:a16="http://schemas.microsoft.com/office/drawing/2014/main" id="{F5E9A2D5-32E8-327C-C3BC-911D083EE6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D0FD0DD-56D3-4854-97C8-4F32300C5A93}" type="slidenum">
              <a:rPr lang="en-US" altLang="it-IT"/>
              <a:pPr/>
              <a:t>8</a:t>
            </a:fld>
            <a:endParaRPr lang="en-US"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a:extLst>
              <a:ext uri="{FF2B5EF4-FFF2-40B4-BE49-F238E27FC236}">
                <a16:creationId xmlns:a16="http://schemas.microsoft.com/office/drawing/2014/main" id="{E0E87886-0F26-5B77-101D-1B2A4266EC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a:extLst>
              <a:ext uri="{FF2B5EF4-FFF2-40B4-BE49-F238E27FC236}">
                <a16:creationId xmlns:a16="http://schemas.microsoft.com/office/drawing/2014/main" id="{90AB1B3F-7DBD-27E5-893A-42D5C6FA86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sz="1800" b="0" i="0" u="none" strike="noStrike" baseline="0" dirty="0">
                <a:latin typeface="AdvOT596495f2"/>
              </a:rPr>
              <a:t>Fabry disease has a profound emotional and physical impact on</a:t>
            </a:r>
          </a:p>
          <a:p>
            <a:pPr algn="l"/>
            <a:r>
              <a:rPr lang="en-US" sz="1800" b="0" i="0" u="none" strike="noStrike" baseline="0" dirty="0">
                <a:latin typeface="AdvOT596495f2"/>
              </a:rPr>
              <a:t>a</a:t>
            </a:r>
            <a:r>
              <a:rPr lang="en-US" sz="1800" b="0" i="0" u="none" strike="noStrike" baseline="0" dirty="0">
                <a:latin typeface="AdvOT596495f2+fb"/>
              </a:rPr>
              <a:t>ff</a:t>
            </a:r>
            <a:r>
              <a:rPr lang="en-US" sz="1800" b="0" i="0" u="none" strike="noStrike" baseline="0" dirty="0">
                <a:latin typeface="AdvOT596495f2"/>
              </a:rPr>
              <a:t>ected individuals and their families. </a:t>
            </a:r>
            <a:r>
              <a:rPr lang="it-IT" sz="1800" b="0" i="0" u="none" strike="noStrike" baseline="0" dirty="0" err="1">
                <a:latin typeface="AdvOT596495f2"/>
              </a:rPr>
              <a:t>As</a:t>
            </a:r>
            <a:r>
              <a:rPr lang="it-IT" sz="1800" b="0" i="0" u="none" strike="noStrike" baseline="0" dirty="0">
                <a:latin typeface="AdvOT596495f2"/>
              </a:rPr>
              <a:t> appropriate, </a:t>
            </a:r>
            <a:r>
              <a:rPr lang="it-IT" sz="1800" b="0" i="0" u="none" strike="noStrike" baseline="0" dirty="0" err="1">
                <a:latin typeface="AdvOT596495f2"/>
              </a:rPr>
              <a:t>genetic</a:t>
            </a:r>
            <a:r>
              <a:rPr lang="it-IT" sz="1800" b="0" i="0" u="none" strike="noStrike" baseline="0" dirty="0">
                <a:latin typeface="AdvOT596495f2"/>
              </a:rPr>
              <a:t> counseling</a:t>
            </a:r>
          </a:p>
          <a:p>
            <a:pPr algn="l"/>
            <a:r>
              <a:rPr lang="en-US" sz="1800" b="0" i="0" u="none" strike="noStrike" baseline="0" dirty="0">
                <a:latin typeface="AdvOT596495f2"/>
              </a:rPr>
              <a:t>sessions should also address the psychosocial issues that can arise following</a:t>
            </a:r>
          </a:p>
          <a:p>
            <a:pPr algn="l"/>
            <a:r>
              <a:rPr lang="en-US" sz="1800" b="0" i="0" u="none" strike="noStrike" baseline="0" dirty="0">
                <a:latin typeface="AdvOT596495f2"/>
              </a:rPr>
              <a:t>a diagnosis of Fabry disease, such as anxiety concerning disease</a:t>
            </a:r>
          </a:p>
          <a:p>
            <a:pPr algn="l"/>
            <a:r>
              <a:rPr lang="en-US" sz="1800" b="0" i="0" u="none" strike="noStrike" baseline="0" dirty="0">
                <a:latin typeface="AdvOT596495f2"/>
              </a:rPr>
              <a:t>progression, guilt related to passing the disease on to children, denial of</a:t>
            </a:r>
          </a:p>
          <a:p>
            <a:pPr algn="l"/>
            <a:r>
              <a:rPr lang="en-US" sz="1800" b="0" i="0" u="none" strike="noStrike" baseline="0" dirty="0">
                <a:latin typeface="AdvOT596495f2"/>
              </a:rPr>
              <a:t>disease progression, and other strong emotions such as anger, grief,</a:t>
            </a:r>
          </a:p>
          <a:p>
            <a:pPr algn="l"/>
            <a:r>
              <a:rPr lang="en-US" sz="1800" b="0" i="0" u="none" strike="noStrike" baseline="0" dirty="0">
                <a:latin typeface="AdvOT596495f2"/>
              </a:rPr>
              <a:t>blame, hopelessness, and impacts on self-esteem and self-identity.</a:t>
            </a:r>
          </a:p>
          <a:p>
            <a:pPr algn="l"/>
            <a:r>
              <a:rPr lang="en-US" sz="1800" b="0" i="0" u="none" strike="noStrike" baseline="0" dirty="0">
                <a:latin typeface="AdvOT596495f2"/>
              </a:rPr>
              <a:t>Where applicable, economic, social, disability, employment, and life</a:t>
            </a:r>
          </a:p>
          <a:p>
            <a:pPr algn="l"/>
            <a:r>
              <a:rPr lang="en-US" sz="1800" b="0" i="0" u="none" strike="noStrike" baseline="0" dirty="0">
                <a:latin typeface="AdvOT596495f2"/>
              </a:rPr>
              <a:t>insurance impacts should also be addressed/discussed Pre-conception or prenatal genetic counseling should be o</a:t>
            </a:r>
            <a:r>
              <a:rPr lang="en-US" sz="1800" b="0" i="0" u="none" strike="noStrike" baseline="0" dirty="0">
                <a:latin typeface="AdvOT596495f2+fb"/>
              </a:rPr>
              <a:t>ff</a:t>
            </a:r>
            <a:r>
              <a:rPr lang="en-US" sz="1800" b="0" i="0" u="none" strike="noStrike" baseline="0" dirty="0">
                <a:latin typeface="AdvOT596495f2"/>
              </a:rPr>
              <a:t>ered to</a:t>
            </a:r>
          </a:p>
          <a:p>
            <a:pPr algn="l"/>
            <a:r>
              <a:rPr lang="en-US" sz="1800" b="0" i="0" u="none" strike="noStrike" baseline="0" dirty="0">
                <a:latin typeface="AdvOT596495f2"/>
              </a:rPr>
              <a:t>all male and female patients of reproductive age, discussing Fabry</a:t>
            </a:r>
          </a:p>
          <a:p>
            <a:pPr algn="l"/>
            <a:r>
              <a:rPr lang="en-US" sz="1800" b="0" i="0" u="none" strike="noStrike" baseline="0" dirty="0">
                <a:latin typeface="AdvOT596495f2"/>
              </a:rPr>
              <a:t>disease's X-linked pattern of inheritance, availability of both prenatal</a:t>
            </a:r>
          </a:p>
          <a:p>
            <a:pPr algn="l"/>
            <a:r>
              <a:rPr lang="en-US" sz="1800" b="0" i="0" u="none" strike="noStrike" baseline="0" dirty="0">
                <a:latin typeface="AdvOT596495f2"/>
              </a:rPr>
              <a:t>diagnosis using cultured amniocytes or chorionic villi for molecular</a:t>
            </a:r>
          </a:p>
          <a:p>
            <a:pPr algn="l"/>
            <a:r>
              <a:rPr lang="en-US" sz="1800" b="0" i="0" u="none" strike="noStrike" baseline="0" dirty="0">
                <a:latin typeface="AdvOT596495f2"/>
              </a:rPr>
              <a:t>testing and preimplantation genetic diagnosis for selection of una</a:t>
            </a:r>
            <a:r>
              <a:rPr lang="en-US" sz="1800" b="0" i="0" u="none" strike="noStrike" baseline="0" dirty="0">
                <a:latin typeface="AdvOT596495f2+fb"/>
              </a:rPr>
              <a:t>ff</a:t>
            </a:r>
            <a:r>
              <a:rPr lang="en-US" sz="1800" b="0" i="0" u="none" strike="noStrike" baseline="0" dirty="0">
                <a:latin typeface="AdvOT596495f2"/>
              </a:rPr>
              <a:t>ected</a:t>
            </a:r>
          </a:p>
          <a:p>
            <a:pPr algn="l"/>
            <a:r>
              <a:rPr lang="it-IT" sz="1800" b="0" i="0" u="none" strike="noStrike" baseline="0" dirty="0" err="1">
                <a:latin typeface="AdvOT596495f2"/>
              </a:rPr>
              <a:t>embryos</a:t>
            </a:r>
            <a:r>
              <a:rPr lang="it-IT" sz="1800" b="0" i="0" u="none" strike="noStrike" baseline="0" dirty="0">
                <a:latin typeface="AdvOT596495f2"/>
              </a:rPr>
              <a:t>.</a:t>
            </a:r>
            <a:endParaRPr lang="it-IT" altLang="it-IT" dirty="0">
              <a:ea typeface="ＭＳ Ｐゴシック" panose="020B0600070205080204" pitchFamily="34" charset="-128"/>
            </a:endParaRPr>
          </a:p>
        </p:txBody>
      </p:sp>
      <p:sp>
        <p:nvSpPr>
          <p:cNvPr id="21508" name="Segnaposto numero diapositiva 3">
            <a:extLst>
              <a:ext uri="{FF2B5EF4-FFF2-40B4-BE49-F238E27FC236}">
                <a16:creationId xmlns:a16="http://schemas.microsoft.com/office/drawing/2014/main" id="{908EADB3-07F1-137D-F719-1163C0EFCC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65E7C8A-CB10-46A3-8400-4EFDB2291B22}" type="slidenum">
              <a:rPr lang="en-US" altLang="it-IT"/>
              <a:pPr/>
              <a:t>9</a:t>
            </a:fld>
            <a:endParaRPr lang="en-US"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a:t>La malattia di Anderson-</a:t>
            </a:r>
            <a:r>
              <a:rPr lang="it-IT" dirty="0" err="1"/>
              <a:t>Fabry</a:t>
            </a:r>
            <a:r>
              <a:rPr lang="it-IT" dirty="0"/>
              <a:t> va considerata nei pazienti con cardiomiopatia ipertrofica, a meno che non siano già state identificate mutazioni </a:t>
            </a:r>
            <a:r>
              <a:rPr lang="it-IT" dirty="0" err="1"/>
              <a:t>sarcomeriche</a:t>
            </a:r>
            <a:r>
              <a:rPr lang="it-IT" dirty="0"/>
              <a:t>, mitocondriali o sindromiche, causative. La malattia di Anderson-</a:t>
            </a:r>
            <a:r>
              <a:rPr lang="it-IT" dirty="0" err="1"/>
              <a:t>Fabry</a:t>
            </a:r>
            <a:r>
              <a:rPr lang="it-IT" dirty="0"/>
              <a:t> può essere sospettata nei pazienti con ipertrofia ventricolare sinistra, definita dallo spessore massimo di parete VS&gt;12-&lt;15 mm, senza altra causa definita, in presenza di sintomi e segni specifici della malattia</a:t>
            </a:r>
          </a:p>
          <a:p>
            <a:endParaRPr lang="it-IT" dirty="0"/>
          </a:p>
        </p:txBody>
      </p:sp>
      <p:sp>
        <p:nvSpPr>
          <p:cNvPr id="4" name="Segnaposto numero diapositiva 3"/>
          <p:cNvSpPr>
            <a:spLocks noGrp="1"/>
          </p:cNvSpPr>
          <p:nvPr>
            <p:ph type="sldNum" sz="quarter" idx="10"/>
          </p:nvPr>
        </p:nvSpPr>
        <p:spPr/>
        <p:txBody>
          <a:bodyPr/>
          <a:lstStyle/>
          <a:p>
            <a:fld id="{9CA1D585-BF5A-4EE2-B444-F25A12CF3F63}" type="slidenum">
              <a:rPr lang="it-IT" smtClean="0"/>
              <a:pPr/>
              <a:t>10</a:t>
            </a:fld>
            <a:endParaRPr lang="it-IT"/>
          </a:p>
        </p:txBody>
      </p:sp>
    </p:spTree>
    <p:extLst>
      <p:ext uri="{BB962C8B-B14F-4D97-AF65-F5344CB8AC3E}">
        <p14:creationId xmlns:p14="http://schemas.microsoft.com/office/powerpoint/2010/main" val="24542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187525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188285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276067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51818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180800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211757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282888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357469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305816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263234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28FED97-442C-488C-A76A-E406489D3836}" type="datetimeFigureOut">
              <a:rPr lang="it-IT" smtClean="0"/>
              <a:pPr/>
              <a:t>28/06/2023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0FA5F76-6050-4F2E-BFCA-1781D7C7FF54}" type="slidenum">
              <a:rPr lang="it-IT" smtClean="0"/>
              <a:pPr/>
              <a:t>‹N›</a:t>
            </a:fld>
            <a:endParaRPr lang="it-IT"/>
          </a:p>
        </p:txBody>
      </p:sp>
    </p:spTree>
    <p:extLst>
      <p:ext uri="{BB962C8B-B14F-4D97-AF65-F5344CB8AC3E}">
        <p14:creationId xmlns:p14="http://schemas.microsoft.com/office/powerpoint/2010/main" val="150070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FED97-442C-488C-A76A-E406489D3836}" type="datetimeFigureOut">
              <a:rPr lang="it-IT" smtClean="0"/>
              <a:pPr/>
              <a:t>28/06/2023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A5F76-6050-4F2E-BFCA-1781D7C7FF54}" type="slidenum">
              <a:rPr lang="it-IT" smtClean="0"/>
              <a:pPr/>
              <a:t>‹N›</a:t>
            </a:fld>
            <a:endParaRPr lang="it-IT"/>
          </a:p>
        </p:txBody>
      </p:sp>
    </p:spTree>
    <p:extLst>
      <p:ext uri="{BB962C8B-B14F-4D97-AF65-F5344CB8AC3E}">
        <p14:creationId xmlns:p14="http://schemas.microsoft.com/office/powerpoint/2010/main" val="107639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ideo" Target="file:///C:\Users\Ilaria\Desktop\squitieri%20gaetano\squitieri%20gaetano\SQUITIERI%20GAETANO_eco\IMAGES\I0\APICALE%20OK.avi" TargetMode="Externa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5.xml"/><Relationship Id="rId5" Type="http://schemas.openxmlformats.org/officeDocument/2006/relationships/image" Target="../media/image20.png"/><Relationship Id="rId10" Type="http://schemas.openxmlformats.org/officeDocument/2006/relationships/image" Target="../media/image18.png"/><Relationship Id="rId4" Type="http://schemas.openxmlformats.org/officeDocument/2006/relationships/customXml" Target="../ink/ink4.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3"/>
          <p:cNvSpPr>
            <a:spLocks noChangeArrowheads="1"/>
          </p:cNvSpPr>
          <p:nvPr/>
        </p:nvSpPr>
        <p:spPr bwMode="auto">
          <a:xfrm>
            <a:off x="4986929" y="3312544"/>
            <a:ext cx="792162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Tx/>
              <a:buNone/>
            </a:pPr>
            <a:r>
              <a:rPr lang="en-GB" altLang="it-IT" sz="2800" dirty="0"/>
              <a:t>FRANCESCA GIROLAMI</a:t>
            </a:r>
          </a:p>
          <a:p>
            <a:pPr>
              <a:buFontTx/>
              <a:buNone/>
            </a:pPr>
            <a:endParaRPr lang="en-GB" altLang="it-IT" sz="2000" dirty="0"/>
          </a:p>
          <a:p>
            <a:pPr>
              <a:buFontTx/>
              <a:buNone/>
            </a:pPr>
            <a:r>
              <a:rPr lang="en-US" altLang="it-IT" sz="1800" dirty="0">
                <a:latin typeface="Arial" panose="020B0604020202020204" pitchFamily="34" charset="0"/>
                <a:ea typeface="ＭＳ Ｐゴシック" panose="020B0600070205080204" pitchFamily="34" charset="-128"/>
              </a:rPr>
              <a:t>SOC </a:t>
            </a:r>
            <a:r>
              <a:rPr lang="en-US" altLang="it-IT" sz="1800" dirty="0" err="1">
                <a:latin typeface="Arial" panose="020B0604020202020204" pitchFamily="34" charset="0"/>
                <a:ea typeface="ＭＳ Ｐゴシック" panose="020B0600070205080204" pitchFamily="34" charset="-128"/>
              </a:rPr>
              <a:t>Cardiologia</a:t>
            </a:r>
            <a:r>
              <a:rPr lang="en-US" altLang="it-IT" sz="1800" dirty="0">
                <a:latin typeface="Arial" panose="020B0604020202020204" pitchFamily="34" charset="0"/>
                <a:ea typeface="ＭＳ Ｐゴシック" panose="020B0600070205080204" pitchFamily="34" charset="-128"/>
              </a:rPr>
              <a:t> </a:t>
            </a:r>
            <a:r>
              <a:rPr lang="en-US" altLang="it-IT" sz="1800" dirty="0" err="1">
                <a:latin typeface="Arial" panose="020B0604020202020204" pitchFamily="34" charset="0"/>
                <a:ea typeface="ＭＳ Ｐゴシック" panose="020B0600070205080204" pitchFamily="34" charset="-128"/>
              </a:rPr>
              <a:t>Pediatrica</a:t>
            </a:r>
            <a:r>
              <a:rPr lang="en-US" altLang="it-IT" sz="1800" dirty="0">
                <a:latin typeface="Arial" panose="020B0604020202020204" pitchFamily="34" charset="0"/>
                <a:ea typeface="ＭＳ Ｐゴシック" panose="020B0600070205080204" pitchFamily="34" charset="-128"/>
              </a:rPr>
              <a:t> e </a:t>
            </a:r>
            <a:r>
              <a:rPr lang="en-US" altLang="it-IT" sz="1800" dirty="0" err="1">
                <a:latin typeface="Arial" panose="020B0604020202020204" pitchFamily="34" charset="0"/>
                <a:ea typeface="ＭＳ Ｐゴシック" panose="020B0600070205080204" pitchFamily="34" charset="-128"/>
              </a:rPr>
              <a:t>della</a:t>
            </a:r>
            <a:r>
              <a:rPr lang="en-US" altLang="it-IT" sz="1800" dirty="0">
                <a:latin typeface="Arial" panose="020B0604020202020204" pitchFamily="34" charset="0"/>
                <a:ea typeface="ＭＳ Ｐゴシック" panose="020B0600070205080204" pitchFamily="34" charset="-128"/>
              </a:rPr>
              <a:t> </a:t>
            </a:r>
            <a:r>
              <a:rPr lang="en-US" altLang="it-IT" sz="1800" dirty="0" err="1">
                <a:latin typeface="Arial" panose="020B0604020202020204" pitchFamily="34" charset="0"/>
                <a:ea typeface="ＭＳ Ｐゴシック" panose="020B0600070205080204" pitchFamily="34" charset="-128"/>
              </a:rPr>
              <a:t>Transizione</a:t>
            </a:r>
            <a:endParaRPr lang="en-US" altLang="it-IT" sz="1800" dirty="0">
              <a:latin typeface="Arial" panose="020B0604020202020204" pitchFamily="34" charset="0"/>
              <a:ea typeface="ＭＳ Ｐゴシック" panose="020B0600070205080204" pitchFamily="34" charset="-128"/>
            </a:endParaRPr>
          </a:p>
          <a:p>
            <a:pPr>
              <a:buFontTx/>
              <a:buNone/>
            </a:pPr>
            <a:r>
              <a:rPr lang="en-US" altLang="it-IT" sz="1800" dirty="0">
                <a:latin typeface="Arial" panose="020B0604020202020204" pitchFamily="34" charset="0"/>
                <a:ea typeface="ＭＳ Ｐゴシック" panose="020B0600070205080204" pitchFamily="34" charset="-128"/>
              </a:rPr>
              <a:t>AOU Meyer IRCCS- Firenze</a:t>
            </a:r>
          </a:p>
          <a:p>
            <a:pPr>
              <a:buFontTx/>
              <a:buNone/>
            </a:pPr>
            <a:r>
              <a:rPr lang="en-US" altLang="it-IT" sz="1800" i="1" dirty="0">
                <a:solidFill>
                  <a:schemeClr val="accent1">
                    <a:lumMod val="75000"/>
                  </a:schemeClr>
                </a:solidFill>
                <a:latin typeface="Arial" panose="020B0604020202020204" pitchFamily="34" charset="0"/>
                <a:ea typeface="ＭＳ Ｐゴシック" panose="020B0600070205080204" pitchFamily="34" charset="-128"/>
              </a:rPr>
              <a:t>francesca.girolami@meyer.it</a:t>
            </a:r>
          </a:p>
          <a:p>
            <a:pPr>
              <a:buFontTx/>
              <a:buNone/>
            </a:pPr>
            <a:endParaRPr lang="en-GB" altLang="it-IT" sz="1800" dirty="0"/>
          </a:p>
          <a:p>
            <a:pPr>
              <a:buFontTx/>
              <a:buNone/>
            </a:pPr>
            <a:endParaRPr lang="en-GB" altLang="it-IT" sz="1800" dirty="0"/>
          </a:p>
        </p:txBody>
      </p:sp>
      <p:sp>
        <p:nvSpPr>
          <p:cNvPr id="2052" name="CasellaDiTesto 3"/>
          <p:cNvSpPr txBox="1">
            <a:spLocks noChangeArrowheads="1"/>
          </p:cNvSpPr>
          <p:nvPr/>
        </p:nvSpPr>
        <p:spPr bwMode="auto">
          <a:xfrm>
            <a:off x="5141343" y="172528"/>
            <a:ext cx="683610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it-IT" altLang="it-IT" sz="2400" dirty="0">
              <a:latin typeface="Tahoma" pitchFamily="34" charset="0"/>
              <a:cs typeface="Tahoma" pitchFamily="34" charset="0"/>
            </a:endParaRPr>
          </a:p>
          <a:p>
            <a:pPr algn="ctr">
              <a:spcBef>
                <a:spcPct val="0"/>
              </a:spcBef>
              <a:buFontTx/>
              <a:buNone/>
            </a:pPr>
            <a:endParaRPr lang="it-IT" altLang="it-IT" sz="2400" dirty="0">
              <a:latin typeface="Tahoma" pitchFamily="34" charset="0"/>
              <a:cs typeface="Tahoma" pitchFamily="34" charset="0"/>
            </a:endParaRPr>
          </a:p>
          <a:p>
            <a:pPr algn="ctr">
              <a:spcBef>
                <a:spcPct val="0"/>
              </a:spcBef>
              <a:buFontTx/>
              <a:buNone/>
              <a:defRPr/>
            </a:pPr>
            <a:r>
              <a:rPr lang="it-IT" altLang="it-IT" sz="4000" dirty="0">
                <a:solidFill>
                  <a:srgbClr val="002060"/>
                </a:solidFill>
                <a:effectLst>
                  <a:outerShdw blurRad="38100" dist="38100" dir="2700000" algn="tl">
                    <a:srgbClr val="C0C0C0"/>
                  </a:outerShdw>
                </a:effectLst>
                <a:cs typeface="Calibri" pitchFamily="34" charset="0"/>
              </a:rPr>
              <a:t>LA GENETICA E L’EPIGENETICA: QUALI DRIVERS PER IL FENOTIPO?</a:t>
            </a:r>
          </a:p>
          <a:p>
            <a:pPr algn="ctr">
              <a:spcBef>
                <a:spcPct val="0"/>
              </a:spcBef>
              <a:buFontTx/>
              <a:buNone/>
            </a:pPr>
            <a:endParaRPr lang="it-IT" altLang="it-IT" sz="2400" dirty="0">
              <a:latin typeface="Tahoma" pitchFamily="34" charset="0"/>
              <a:cs typeface="Tahoma" pitchFamily="34" charset="0"/>
            </a:endParaRPr>
          </a:p>
          <a:p>
            <a:pPr algn="ctr">
              <a:spcBef>
                <a:spcPct val="0"/>
              </a:spcBef>
              <a:buFontTx/>
              <a:buNone/>
            </a:pPr>
            <a:endParaRPr lang="it-IT" altLang="it-IT" sz="2400" dirty="0">
              <a:latin typeface="Tahoma" pitchFamily="34" charset="0"/>
              <a:cs typeface="Tahoma" pitchFamily="34" charset="0"/>
            </a:endParaRPr>
          </a:p>
        </p:txBody>
      </p:sp>
      <p:pic>
        <p:nvPicPr>
          <p:cNvPr id="3" name="Immagine 2">
            <a:extLst>
              <a:ext uri="{FF2B5EF4-FFF2-40B4-BE49-F238E27FC236}">
                <a16:creationId xmlns:a16="http://schemas.microsoft.com/office/drawing/2014/main" id="{C7D85E78-8B0E-4584-63E5-CE9E6CA646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7478" y="5059192"/>
            <a:ext cx="1530350" cy="153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073B7CFA-1201-EF1B-29D1-9C51EEF93A4C}"/>
              </a:ext>
            </a:extLst>
          </p:cNvPr>
          <p:cNvPicPr>
            <a:picLocks noChangeAspect="1"/>
          </p:cNvPicPr>
          <p:nvPr/>
        </p:nvPicPr>
        <p:blipFill>
          <a:blip r:embed="rId4"/>
          <a:stretch>
            <a:fillRect/>
          </a:stretch>
        </p:blipFill>
        <p:spPr>
          <a:xfrm>
            <a:off x="214548" y="268457"/>
            <a:ext cx="4562366" cy="6321085"/>
          </a:xfrm>
          <a:prstGeom prst="rect">
            <a:avLst/>
          </a:prstGeom>
        </p:spPr>
      </p:pic>
    </p:spTree>
    <p:extLst>
      <p:ext uri="{BB962C8B-B14F-4D97-AF65-F5344CB8AC3E}">
        <p14:creationId xmlns:p14="http://schemas.microsoft.com/office/powerpoint/2010/main" val="228963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t="10577"/>
          <a:stretch>
            <a:fillRect/>
          </a:stretch>
        </p:blipFill>
        <p:spPr bwMode="auto">
          <a:xfrm>
            <a:off x="595087" y="155667"/>
            <a:ext cx="10290628" cy="1440904"/>
          </a:xfrm>
          <a:prstGeom prst="rect">
            <a:avLst/>
          </a:prstGeom>
          <a:noFill/>
          <a:ln w="12700">
            <a:solidFill>
              <a:srgbClr val="FF0000"/>
            </a:solidFill>
            <a:miter lim="800000"/>
            <a:headEnd/>
            <a:tailEnd/>
          </a:ln>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152" t="32767" r="34715" b="30412"/>
          <a:stretch/>
        </p:blipFill>
        <p:spPr bwMode="auto">
          <a:xfrm>
            <a:off x="595087" y="621376"/>
            <a:ext cx="10290628"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5934500" y="3770962"/>
            <a:ext cx="1534091" cy="8640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7559213" y="3009329"/>
            <a:ext cx="2734146" cy="1785104"/>
          </a:xfrm>
          <a:prstGeom prst="rect">
            <a:avLst/>
          </a:prstGeom>
          <a:solidFill>
            <a:schemeClr val="accent1"/>
          </a:solidFill>
          <a:ln>
            <a:solidFill>
              <a:srgbClr val="002060"/>
            </a:solidFill>
          </a:ln>
        </p:spPr>
        <p:txBody>
          <a:bodyPr wrap="square" rtlCol="0">
            <a:spAutoFit/>
          </a:bodyPr>
          <a:lstStyle/>
          <a:p>
            <a:r>
              <a:rPr lang="it-IT" dirty="0" err="1"/>
              <a:t>Glycogen</a:t>
            </a:r>
            <a:r>
              <a:rPr lang="it-IT" dirty="0"/>
              <a:t> </a:t>
            </a:r>
            <a:r>
              <a:rPr lang="it-IT" dirty="0" err="1"/>
              <a:t>storage</a:t>
            </a:r>
            <a:r>
              <a:rPr lang="it-IT" dirty="0"/>
              <a:t> </a:t>
            </a:r>
            <a:r>
              <a:rPr lang="it-IT" dirty="0" err="1"/>
              <a:t>disease</a:t>
            </a:r>
            <a:r>
              <a:rPr lang="it-IT" dirty="0"/>
              <a:t>:</a:t>
            </a:r>
          </a:p>
          <a:p>
            <a:pPr marL="285750" indent="-285750">
              <a:buFontTx/>
              <a:buChar char="-"/>
            </a:pPr>
            <a:r>
              <a:rPr lang="it-IT" dirty="0"/>
              <a:t>Pompe</a:t>
            </a:r>
          </a:p>
          <a:p>
            <a:pPr marL="285750" indent="-285750">
              <a:buFontTx/>
              <a:buChar char="-"/>
            </a:pPr>
            <a:r>
              <a:rPr lang="it-IT" dirty="0" err="1"/>
              <a:t>Danon</a:t>
            </a:r>
            <a:endParaRPr lang="it-IT" dirty="0"/>
          </a:p>
          <a:p>
            <a:r>
              <a:rPr lang="it-IT" dirty="0"/>
              <a:t>-    </a:t>
            </a:r>
            <a:r>
              <a:rPr lang="it-IT" dirty="0" err="1"/>
              <a:t>AMP-Kinase</a:t>
            </a:r>
            <a:r>
              <a:rPr lang="it-IT" dirty="0"/>
              <a:t> (PRKAG2)</a:t>
            </a:r>
          </a:p>
          <a:p>
            <a:r>
              <a:rPr lang="it-IT" dirty="0" err="1"/>
              <a:t>Lysosomal</a:t>
            </a:r>
            <a:r>
              <a:rPr lang="it-IT" dirty="0"/>
              <a:t> </a:t>
            </a:r>
            <a:r>
              <a:rPr lang="it-IT" dirty="0" err="1"/>
              <a:t>storage</a:t>
            </a:r>
            <a:r>
              <a:rPr lang="it-IT" dirty="0"/>
              <a:t> </a:t>
            </a:r>
            <a:r>
              <a:rPr lang="it-IT" dirty="0" err="1"/>
              <a:t>disease</a:t>
            </a:r>
            <a:endParaRPr lang="it-IT" dirty="0"/>
          </a:p>
          <a:p>
            <a:r>
              <a:rPr lang="it-IT" dirty="0"/>
              <a:t>- </a:t>
            </a:r>
            <a:r>
              <a:rPr lang="it-IT" sz="2000" dirty="0">
                <a:effectLst>
                  <a:outerShdw blurRad="38100" dist="38100" dir="2700000" algn="tl">
                    <a:srgbClr val="000000">
                      <a:alpha val="43137"/>
                    </a:srgbClr>
                  </a:outerShdw>
                </a:effectLst>
              </a:rPr>
              <a:t>Anderson-</a:t>
            </a:r>
            <a:r>
              <a:rPr lang="it-IT" sz="2000" dirty="0" err="1">
                <a:effectLst>
                  <a:outerShdw blurRad="38100" dist="38100" dir="2700000" algn="tl">
                    <a:srgbClr val="000000">
                      <a:alpha val="43137"/>
                    </a:srgbClr>
                  </a:outerShdw>
                </a:effectLst>
              </a:rPr>
              <a:t>Fabry</a:t>
            </a:r>
            <a:endParaRPr lang="it-IT"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398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numero diapositiva 10">
            <a:extLst>
              <a:ext uri="{FF2B5EF4-FFF2-40B4-BE49-F238E27FC236}">
                <a16:creationId xmlns:a16="http://schemas.microsoft.com/office/drawing/2014/main" id="{17BF83A4-FF9B-6FE6-BC40-640329210146}"/>
              </a:ext>
            </a:extLst>
          </p:cNvPr>
          <p:cNvSpPr>
            <a:spLocks noGrp="1"/>
          </p:cNvSpPr>
          <p:nvPr>
            <p:ph type="sldNum" sz="quarter" idx="12"/>
          </p:nvPr>
        </p:nvSpPr>
        <p:spPr bwMode="auto">
          <a:xfrm>
            <a:off x="7926388"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1063B9E-1BFE-4E50-9CD1-6A54C023EE68}" type="slidenum">
              <a:rPr lang="it-IT" altLang="it-IT" sz="1200" b="1" smtClean="0">
                <a:solidFill>
                  <a:schemeClr val="bg1"/>
                </a:solidFill>
                <a:latin typeface="Arial" panose="020B0604020202020204" pitchFamily="34" charset="0"/>
                <a:cs typeface="Arial" panose="020B0604020202020204" pitchFamily="34" charset="0"/>
              </a:rPr>
              <a:pPr>
                <a:lnSpc>
                  <a:spcPct val="100000"/>
                </a:lnSpc>
                <a:spcBef>
                  <a:spcPct val="0"/>
                </a:spcBef>
                <a:buFontTx/>
                <a:buNone/>
              </a:pPr>
              <a:t>11</a:t>
            </a:fld>
            <a:endParaRPr lang="it-IT" altLang="it-IT" sz="1200" b="1">
              <a:solidFill>
                <a:schemeClr val="bg1"/>
              </a:solidFill>
              <a:latin typeface="Arial" panose="020B0604020202020204" pitchFamily="34" charset="0"/>
              <a:cs typeface="Arial" panose="020B0604020202020204" pitchFamily="34" charset="0"/>
            </a:endParaRPr>
          </a:p>
        </p:txBody>
      </p:sp>
      <p:sp>
        <p:nvSpPr>
          <p:cNvPr id="36867" name="CasellaDiTesto 13">
            <a:extLst>
              <a:ext uri="{FF2B5EF4-FFF2-40B4-BE49-F238E27FC236}">
                <a16:creationId xmlns:a16="http://schemas.microsoft.com/office/drawing/2014/main" id="{FC0295B5-DD76-0961-12D3-6863F3A35C08}"/>
              </a:ext>
            </a:extLst>
          </p:cNvPr>
          <p:cNvSpPr txBox="1">
            <a:spLocks noChangeArrowheads="1"/>
          </p:cNvSpPr>
          <p:nvPr/>
        </p:nvSpPr>
        <p:spPr bwMode="auto">
          <a:xfrm>
            <a:off x="8916988" y="422275"/>
            <a:ext cx="167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000">
                <a:solidFill>
                  <a:schemeClr val="bg1"/>
                </a:solidFill>
                <a:latin typeface="Arial" panose="020B0604020202020204" pitchFamily="34" charset="0"/>
                <a:cs typeface="Arial" panose="020B0604020202020204" pitchFamily="34" charset="0"/>
              </a:rPr>
              <a:t>Firenze, 9 settembre 2020</a:t>
            </a:r>
          </a:p>
          <a:p>
            <a:pPr eaLnBrk="1" hangingPunct="1">
              <a:lnSpc>
                <a:spcPct val="100000"/>
              </a:lnSpc>
              <a:spcBef>
                <a:spcPct val="0"/>
              </a:spcBef>
              <a:buFontTx/>
              <a:buNone/>
            </a:pPr>
            <a:endParaRPr lang="it-IT" altLang="it-IT" sz="1800"/>
          </a:p>
        </p:txBody>
      </p:sp>
      <p:pic>
        <p:nvPicPr>
          <p:cNvPr id="36868" name="Immagine 3" descr="Immagine che contiene cibo&#10;&#10;Descrizione generata automaticamente">
            <a:extLst>
              <a:ext uri="{FF2B5EF4-FFF2-40B4-BE49-F238E27FC236}">
                <a16:creationId xmlns:a16="http://schemas.microsoft.com/office/drawing/2014/main" id="{1AACE694-CF5A-EB3C-DC64-7FF61D5C52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1538288"/>
            <a:ext cx="655955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CasellaDiTesto 5">
            <a:extLst>
              <a:ext uri="{FF2B5EF4-FFF2-40B4-BE49-F238E27FC236}">
                <a16:creationId xmlns:a16="http://schemas.microsoft.com/office/drawing/2014/main" id="{5C19B424-050F-996B-7EAE-F35D6FACA8EF}"/>
              </a:ext>
            </a:extLst>
          </p:cNvPr>
          <p:cNvSpPr txBox="1">
            <a:spLocks noChangeArrowheads="1"/>
          </p:cNvSpPr>
          <p:nvPr/>
        </p:nvSpPr>
        <p:spPr bwMode="auto">
          <a:xfrm>
            <a:off x="323850" y="6356350"/>
            <a:ext cx="117062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sz="1400" i="1">
                <a:latin typeface="Arial" panose="020B0604020202020204" pitchFamily="34" charset="0"/>
                <a:cs typeface="Arial" panose="020B0604020202020204" pitchFamily="34" charset="0"/>
              </a:rPr>
              <a:t>OMIM, HGMD, PubMed (Wilde, A.A.M. et al </a:t>
            </a:r>
            <a:r>
              <a:rPr lang="en-US" altLang="it-IT" sz="1400" i="1">
                <a:latin typeface="Arial" panose="020B0604020202020204" pitchFamily="34" charset="0"/>
                <a:cs typeface="Arial" panose="020B0604020202020204" pitchFamily="34" charset="0"/>
              </a:rPr>
              <a:t>N EHRA/HRS/APHRS/LAHRS. Expert Consensus Statement on the state of genetic testing for cardiac diseases. Europace 2022, 24, 1307–1367)</a:t>
            </a:r>
            <a:endParaRPr lang="it-IT" altLang="it-IT" sz="1400" i="1">
              <a:latin typeface="Arial" panose="020B0604020202020204" pitchFamily="34" charset="0"/>
              <a:cs typeface="Arial" panose="020B0604020202020204" pitchFamily="34" charset="0"/>
            </a:endParaRPr>
          </a:p>
        </p:txBody>
      </p:sp>
      <p:sp>
        <p:nvSpPr>
          <p:cNvPr id="36870" name="CasellaDiTesto 2">
            <a:extLst>
              <a:ext uri="{FF2B5EF4-FFF2-40B4-BE49-F238E27FC236}">
                <a16:creationId xmlns:a16="http://schemas.microsoft.com/office/drawing/2014/main" id="{A8913800-5555-9863-9851-CFFB5F2FD1AB}"/>
              </a:ext>
            </a:extLst>
          </p:cNvPr>
          <p:cNvSpPr txBox="1">
            <a:spLocks noChangeArrowheads="1"/>
          </p:cNvSpPr>
          <p:nvPr/>
        </p:nvSpPr>
        <p:spPr bwMode="auto">
          <a:xfrm>
            <a:off x="2836863" y="5530850"/>
            <a:ext cx="6145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2000" b="1">
                <a:latin typeface="Arial" panose="020B0604020202020204" pitchFamily="34" charset="0"/>
                <a:cs typeface="Arial" panose="020B0604020202020204" pitchFamily="34" charset="0"/>
              </a:rPr>
              <a:t>Selected genes associated to inherited cardiac conditions</a:t>
            </a:r>
            <a:endParaRPr lang="it-IT" altLang="it-IT" sz="2000" b="1" i="1">
              <a:latin typeface="Arial" panose="020B0604020202020204" pitchFamily="34" charset="0"/>
              <a:cs typeface="Arial" panose="020B0604020202020204" pitchFamily="34" charset="0"/>
            </a:endParaRPr>
          </a:p>
        </p:txBody>
      </p:sp>
      <p:pic>
        <p:nvPicPr>
          <p:cNvPr id="36872" name="Immagine 2">
            <a:extLst>
              <a:ext uri="{FF2B5EF4-FFF2-40B4-BE49-F238E27FC236}">
                <a16:creationId xmlns:a16="http://schemas.microsoft.com/office/drawing/2014/main" id="{F77AC469-773C-1787-9A56-9BC0EF7816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12388" y="946150"/>
            <a:ext cx="1530350" cy="153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8F03617E-1EC4-D606-4E82-B11025DC6C81}"/>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NGS CARDIO PANEL</a:t>
            </a:r>
          </a:p>
        </p:txBody>
      </p:sp>
      <p:sp>
        <p:nvSpPr>
          <p:cNvPr id="4" name="Ovale 3">
            <a:extLst>
              <a:ext uri="{FF2B5EF4-FFF2-40B4-BE49-F238E27FC236}">
                <a16:creationId xmlns:a16="http://schemas.microsoft.com/office/drawing/2014/main" id="{382B4259-DDC9-B78C-8458-23E020955117}"/>
              </a:ext>
            </a:extLst>
          </p:cNvPr>
          <p:cNvSpPr/>
          <p:nvPr/>
        </p:nvSpPr>
        <p:spPr>
          <a:xfrm>
            <a:off x="4795520" y="2682240"/>
            <a:ext cx="426720" cy="42672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EDBCB8EF-A9A8-77DE-AC29-6DB4282FB882}"/>
              </a:ext>
            </a:extLst>
          </p:cNvPr>
          <p:cNvGraphicFramePr>
            <a:graphicFrameLocks noGrp="1"/>
          </p:cNvGraphicFramePr>
          <p:nvPr/>
        </p:nvGraphicFramePr>
        <p:xfrm>
          <a:off x="349250" y="2235200"/>
          <a:ext cx="3155950" cy="1650998"/>
        </p:xfrm>
        <a:graphic>
          <a:graphicData uri="http://schemas.openxmlformats.org/drawingml/2006/table">
            <a:tbl>
              <a:tblPr/>
              <a:tblGrid>
                <a:gridCol w="3155950">
                  <a:extLst>
                    <a:ext uri="{9D8B030D-6E8A-4147-A177-3AD203B41FA5}">
                      <a16:colId xmlns:a16="http://schemas.microsoft.com/office/drawing/2014/main" val="20000"/>
                    </a:ext>
                  </a:extLst>
                </a:gridCol>
              </a:tblGrid>
              <a:tr h="253603">
                <a:tc>
                  <a:txBody>
                    <a:bodyPr/>
                    <a:lstStyle/>
                    <a:p>
                      <a:pPr algn="ctr" fontAlgn="b"/>
                      <a:r>
                        <a:rPr lang="it-IT" sz="1600" b="0" i="0" u="none" strike="noStrike" dirty="0" err="1">
                          <a:latin typeface="Arial"/>
                        </a:rPr>
                        <a:t>Variants</a:t>
                      </a:r>
                      <a:r>
                        <a:rPr lang="it-IT" sz="1600" b="0" i="0" u="none" strike="noStrike" dirty="0">
                          <a:latin typeface="Arial"/>
                        </a:rPr>
                        <a:t> in </a:t>
                      </a:r>
                      <a:r>
                        <a:rPr lang="it-IT" sz="1600" b="0" i="1" u="none" strike="noStrike" dirty="0">
                          <a:latin typeface="Arial"/>
                        </a:rPr>
                        <a:t>GLA</a:t>
                      </a:r>
                      <a:endParaRPr lang="it-IT" sz="1600" b="0" i="0" u="none" strike="noStrike" dirty="0">
                        <a:latin typeface="Arial"/>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79479">
                <a:tc>
                  <a:txBody>
                    <a:bodyPr/>
                    <a:lstStyle/>
                    <a:p>
                      <a:pPr algn="l" fontAlgn="b"/>
                      <a:r>
                        <a:rPr lang="en-US" sz="1500" b="0" i="1" u="none" strike="noStrike" dirty="0">
                          <a:latin typeface="Times New Roman"/>
                        </a:rPr>
                        <a:t>GLA    </a:t>
                      </a:r>
                      <a:r>
                        <a:rPr lang="en-US" sz="1500" b="0" i="0" u="none" strike="noStrike" dirty="0">
                          <a:latin typeface="Times New Roman"/>
                        </a:rPr>
                        <a:t>c.901C&gt;T  (p.Arg301*)  </a:t>
                      </a:r>
                      <a:endParaRPr lang="en-US" sz="1500" b="0" i="1" u="none" strike="noStrike" dirty="0">
                        <a:latin typeface="Times New Roman"/>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479">
                <a:tc>
                  <a:txBody>
                    <a:bodyPr/>
                    <a:lstStyle/>
                    <a:p>
                      <a:pPr algn="l" fontAlgn="b"/>
                      <a:r>
                        <a:rPr lang="it-IT" sz="1500" b="0" i="1" u="none" strike="noStrike" dirty="0">
                          <a:latin typeface="Times New Roman"/>
                          <a:ea typeface="Times New Roman"/>
                        </a:rPr>
                        <a:t>GLA</a:t>
                      </a:r>
                      <a:r>
                        <a:rPr lang="it-IT" sz="1500" b="0" i="0" u="none" strike="noStrike" dirty="0">
                          <a:latin typeface="Times New Roman"/>
                          <a:ea typeface="Times New Roman"/>
                        </a:rPr>
                        <a:t>    c.37G&gt;C   (p.Ala13Pro)</a:t>
                      </a:r>
                      <a:endParaRPr lang="it-IT" sz="1500" b="0" i="1" u="none" strike="noStrike" dirty="0">
                        <a:latin typeface="Times New Roman"/>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9479">
                <a:tc>
                  <a:txBody>
                    <a:bodyPr/>
                    <a:lstStyle/>
                    <a:p>
                      <a:pPr algn="l" fontAlgn="b"/>
                      <a:r>
                        <a:rPr lang="en-US" sz="1500" b="0" i="1" u="none" strike="noStrike" dirty="0">
                          <a:latin typeface="Times New Roman"/>
                        </a:rPr>
                        <a:t>GLA</a:t>
                      </a:r>
                      <a:r>
                        <a:rPr lang="en-US" sz="1500" b="0" i="0" u="none" strike="noStrike" dirty="0">
                          <a:latin typeface="Times New Roman"/>
                        </a:rPr>
                        <a:t>    c.334C&gt;T  (p.Arg112Cys)</a:t>
                      </a:r>
                      <a:endParaRPr lang="en-US" sz="1500" b="0" i="1" u="none" strike="noStrike" dirty="0">
                        <a:latin typeface="Times New Roman"/>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9479">
                <a:tc>
                  <a:txBody>
                    <a:bodyPr/>
                    <a:lstStyle/>
                    <a:p>
                      <a:pPr algn="l" fontAlgn="b"/>
                      <a:r>
                        <a:rPr lang="it-IT" sz="1500" b="0" i="1" u="none" strike="noStrike" dirty="0">
                          <a:latin typeface="Times New Roman"/>
                          <a:ea typeface="Times New Roman"/>
                        </a:rPr>
                        <a:t>GLA</a:t>
                      </a:r>
                      <a:r>
                        <a:rPr lang="it-IT" sz="1500" b="0" i="0" u="none" strike="noStrike" dirty="0">
                          <a:latin typeface="Times New Roman"/>
                          <a:ea typeface="Times New Roman"/>
                        </a:rPr>
                        <a:t>    c.644A&gt;G (p.Asn215Ser)</a:t>
                      </a:r>
                      <a:endParaRPr lang="it-IT" sz="1500" b="0" i="1" u="none" strike="noStrike" dirty="0">
                        <a:latin typeface="Times New Roman"/>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9479">
                <a:tc>
                  <a:txBody>
                    <a:bodyPr/>
                    <a:lstStyle/>
                    <a:p>
                      <a:pPr algn="l" fontAlgn="b"/>
                      <a:r>
                        <a:rPr lang="it-IT" sz="1500" b="0" i="1" u="none" strike="noStrike" dirty="0">
                          <a:latin typeface="Times New Roman"/>
                          <a:ea typeface="Times New Roman"/>
                        </a:rPr>
                        <a:t>GLA</a:t>
                      </a:r>
                      <a:r>
                        <a:rPr lang="it-IT" sz="1500" b="0" i="0" u="none" strike="noStrike" dirty="0">
                          <a:latin typeface="Times New Roman"/>
                          <a:ea typeface="Times New Roman"/>
                        </a:rPr>
                        <a:t>    c.644A&gt;G  (p.Asn215Ser)</a:t>
                      </a:r>
                      <a:endParaRPr lang="it-IT" sz="1500" b="0" i="1" u="none" strike="noStrike" dirty="0">
                        <a:latin typeface="Times New Roman"/>
                      </a:endParaRPr>
                    </a:p>
                  </a:txBody>
                  <a:tcPr marL="9523" marR="9523" marT="95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CasellaDiTesto 5">
            <a:extLst>
              <a:ext uri="{FF2B5EF4-FFF2-40B4-BE49-F238E27FC236}">
                <a16:creationId xmlns:a16="http://schemas.microsoft.com/office/drawing/2014/main" id="{15FCBB0F-6DC3-FA57-2CDD-926793E160C9}"/>
              </a:ext>
            </a:extLst>
          </p:cNvPr>
          <p:cNvSpPr txBox="1"/>
          <p:nvPr/>
        </p:nvSpPr>
        <p:spPr>
          <a:xfrm>
            <a:off x="350838" y="1695450"/>
            <a:ext cx="3168650" cy="369888"/>
          </a:xfrm>
          <a:prstGeom prst="rect">
            <a:avLst/>
          </a:prstGeom>
          <a:solidFill>
            <a:schemeClr val="accent2">
              <a:lumMod val="60000"/>
              <a:lumOff val="40000"/>
            </a:schemeClr>
          </a:solidFill>
        </p:spPr>
        <p:txBody>
          <a:bodyPr>
            <a:spAutoFit/>
          </a:bodyPr>
          <a:lstStyle/>
          <a:p>
            <a:pPr algn="ctr">
              <a:defRPr/>
            </a:pPr>
            <a:r>
              <a:rPr lang="it-IT" dirty="0" err="1">
                <a:solidFill>
                  <a:prstClr val="black"/>
                </a:solidFill>
                <a:latin typeface="Arial" panose="020B0604020202020204" pitchFamily="34" charset="0"/>
                <a:cs typeface="Arial" panose="020B0604020202020204" pitchFamily="34" charset="0"/>
              </a:rPr>
              <a:t>Anderson-Fabry</a:t>
            </a:r>
            <a:r>
              <a:rPr lang="it-IT" dirty="0">
                <a:solidFill>
                  <a:prstClr val="black"/>
                </a:solidFill>
                <a:latin typeface="Arial" panose="020B0604020202020204" pitchFamily="34" charset="0"/>
                <a:cs typeface="Arial" panose="020B0604020202020204" pitchFamily="34" charset="0"/>
              </a:rPr>
              <a:t> </a:t>
            </a:r>
            <a:r>
              <a:rPr lang="it-IT" dirty="0" err="1">
                <a:solidFill>
                  <a:prstClr val="black"/>
                </a:solidFill>
                <a:latin typeface="Arial" panose="020B0604020202020204" pitchFamily="34" charset="0"/>
                <a:cs typeface="Arial" panose="020B0604020202020204" pitchFamily="34" charset="0"/>
              </a:rPr>
              <a:t>disease</a:t>
            </a:r>
            <a:endParaRPr lang="it-IT" dirty="0">
              <a:solidFill>
                <a:prstClr val="black"/>
              </a:solidFill>
              <a:latin typeface="Arial" panose="020B060402020202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10035F2F-1CE3-D2EA-B52A-F832B5FB54B0}"/>
              </a:ext>
            </a:extLst>
          </p:cNvPr>
          <p:cNvGraphicFramePr>
            <a:graphicFrameLocks noGrp="1"/>
          </p:cNvGraphicFramePr>
          <p:nvPr/>
        </p:nvGraphicFramePr>
        <p:xfrm>
          <a:off x="5945188" y="2281238"/>
          <a:ext cx="4546600" cy="1465263"/>
        </p:xfrm>
        <a:graphic>
          <a:graphicData uri="http://schemas.openxmlformats.org/drawingml/2006/table">
            <a:tbl>
              <a:tblPr/>
              <a:tblGrid>
                <a:gridCol w="4546600">
                  <a:extLst>
                    <a:ext uri="{9D8B030D-6E8A-4147-A177-3AD203B41FA5}">
                      <a16:colId xmlns:a16="http://schemas.microsoft.com/office/drawing/2014/main" val="20000"/>
                    </a:ext>
                  </a:extLst>
                </a:gridCol>
              </a:tblGrid>
              <a:tr h="253637">
                <a:tc>
                  <a:txBody>
                    <a:bodyPr/>
                    <a:lstStyle/>
                    <a:p>
                      <a:pPr algn="ctr" fontAlgn="b"/>
                      <a:r>
                        <a:rPr lang="it-IT" sz="1600" b="0" i="0" u="none" strike="noStrike" kern="1200" dirty="0" err="1">
                          <a:solidFill>
                            <a:schemeClr val="tx1"/>
                          </a:solidFill>
                          <a:latin typeface="Arial"/>
                          <a:ea typeface="+mn-ea"/>
                          <a:cs typeface="+mn-cs"/>
                        </a:rPr>
                        <a:t>Variants</a:t>
                      </a:r>
                      <a:r>
                        <a:rPr lang="it-IT" sz="1600" b="0" i="0" u="none" strike="noStrike" kern="1200" dirty="0">
                          <a:solidFill>
                            <a:schemeClr val="tx1"/>
                          </a:solidFill>
                          <a:latin typeface="Arial"/>
                          <a:ea typeface="+mn-ea"/>
                          <a:cs typeface="+mn-cs"/>
                        </a:rPr>
                        <a:t> in LAMP2</a:t>
                      </a: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78381">
                <a:tc>
                  <a:txBody>
                    <a:bodyPr/>
                    <a:lstStyle/>
                    <a:p>
                      <a:pPr algn="l" fontAlgn="b"/>
                      <a:r>
                        <a:rPr lang="en-US" sz="1500" b="0" i="1" u="none" strike="noStrike" dirty="0">
                          <a:latin typeface="Times New Roman"/>
                        </a:rPr>
                        <a:t>LAMP2</a:t>
                      </a:r>
                      <a:r>
                        <a:rPr lang="en-US" sz="1500" b="0" i="0" u="none" strike="noStrike" dirty="0">
                          <a:latin typeface="Times New Roman"/>
                        </a:rPr>
                        <a:t> </a:t>
                      </a:r>
                      <a:r>
                        <a:rPr lang="en-US" sz="1500" b="0" i="0" u="none" strike="noStrike" dirty="0" err="1">
                          <a:latin typeface="Times New Roman"/>
                        </a:rPr>
                        <a:t>Large_deletion_het</a:t>
                      </a:r>
                      <a:endParaRPr lang="en-US" sz="1500" b="0" i="0" u="none" strike="noStrike" dirty="0">
                        <a:latin typeface="Times New Roman"/>
                      </a:endParaRPr>
                    </a:p>
                    <a:p>
                      <a:pPr algn="l" fontAlgn="b"/>
                      <a:r>
                        <a:rPr lang="en-US" sz="1500" b="0" i="0" u="none" strike="noStrike" dirty="0">
                          <a:latin typeface="Times New Roman"/>
                        </a:rPr>
                        <a:t>(chrX:119565127-119603074)</a:t>
                      </a:r>
                      <a:endParaRPr lang="en-US" sz="1500" b="0" i="1" u="none" strike="noStrike" dirty="0">
                        <a:latin typeface="Times New Roman"/>
                      </a:endParaRP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415">
                <a:tc>
                  <a:txBody>
                    <a:bodyPr/>
                    <a:lstStyle/>
                    <a:p>
                      <a:pPr algn="l" fontAlgn="b"/>
                      <a:r>
                        <a:rPr lang="en-US" sz="1500" b="0" i="1" u="none" strike="noStrike" dirty="0">
                          <a:latin typeface="Times New Roman"/>
                        </a:rPr>
                        <a:t>LAMP2</a:t>
                      </a:r>
                      <a:r>
                        <a:rPr lang="en-US" sz="1500" b="0" i="0" u="none" strike="noStrike" dirty="0">
                          <a:latin typeface="Times New Roman"/>
                        </a:rPr>
                        <a:t>  c.532C&gt;T  (p.Gln178*) </a:t>
                      </a:r>
                      <a:endParaRPr lang="en-US" sz="1500" b="0" i="1" u="none" strike="noStrike" dirty="0">
                        <a:latin typeface="Times New Roman"/>
                      </a:endParaRP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415">
                <a:tc>
                  <a:txBody>
                    <a:bodyPr/>
                    <a:lstStyle/>
                    <a:p>
                      <a:pPr algn="l" fontAlgn="b"/>
                      <a:r>
                        <a:rPr lang="en-US" sz="1500" b="0" i="1" u="none" strike="noStrike" dirty="0">
                          <a:latin typeface="Times New Roman"/>
                        </a:rPr>
                        <a:t>LAMP2</a:t>
                      </a:r>
                      <a:r>
                        <a:rPr lang="en-US" sz="1500" b="0" i="0" u="none" strike="noStrike" dirty="0">
                          <a:latin typeface="Times New Roman"/>
                        </a:rPr>
                        <a:t>  c.103_104del (p.Asp35Phefs*20)     </a:t>
                      </a:r>
                      <a:endParaRPr lang="en-US" sz="1500" b="0" i="1" u="none" strike="noStrike" dirty="0">
                        <a:latin typeface="Times New Roman"/>
                      </a:endParaRP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415">
                <a:tc>
                  <a:txBody>
                    <a:bodyPr/>
                    <a:lstStyle/>
                    <a:p>
                      <a:pPr algn="l" fontAlgn="b"/>
                      <a:r>
                        <a:rPr lang="en-US" sz="1500" b="0" i="1" u="none" strike="noStrike" dirty="0">
                          <a:latin typeface="Times New Roman"/>
                        </a:rPr>
                        <a:t>LAMP2</a:t>
                      </a:r>
                      <a:r>
                        <a:rPr lang="en-US" sz="1500" b="0" i="0" u="none" strike="noStrike" dirty="0">
                          <a:latin typeface="Times New Roman"/>
                        </a:rPr>
                        <a:t>   c.755T&gt;G (p.Ile252Ser)</a:t>
                      </a:r>
                      <a:endParaRPr lang="en-US" sz="1500" b="0" i="1" u="none" strike="noStrike" dirty="0">
                        <a:latin typeface="Times New Roman"/>
                      </a:endParaRPr>
                    </a:p>
                  </a:txBody>
                  <a:tcPr marL="9525" marR="9525" marT="95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CasellaDiTesto 7">
            <a:extLst>
              <a:ext uri="{FF2B5EF4-FFF2-40B4-BE49-F238E27FC236}">
                <a16:creationId xmlns:a16="http://schemas.microsoft.com/office/drawing/2014/main" id="{2C94B591-5A24-DC11-C01E-D70A866C371A}"/>
              </a:ext>
            </a:extLst>
          </p:cNvPr>
          <p:cNvSpPr txBox="1"/>
          <p:nvPr/>
        </p:nvSpPr>
        <p:spPr>
          <a:xfrm>
            <a:off x="5945188" y="1641475"/>
            <a:ext cx="3556000" cy="368300"/>
          </a:xfrm>
          <a:prstGeom prst="rect">
            <a:avLst/>
          </a:prstGeom>
          <a:solidFill>
            <a:schemeClr val="accent5">
              <a:lumMod val="20000"/>
              <a:lumOff val="80000"/>
            </a:schemeClr>
          </a:solidFill>
        </p:spPr>
        <p:txBody>
          <a:bodyPr>
            <a:spAutoFit/>
          </a:bodyPr>
          <a:lstStyle/>
          <a:p>
            <a:pPr algn="ctr">
              <a:defRPr/>
            </a:pPr>
            <a:r>
              <a:rPr lang="it-IT" dirty="0" err="1">
                <a:solidFill>
                  <a:prstClr val="black"/>
                </a:solidFill>
                <a:latin typeface="Arial" panose="020B0604020202020204" pitchFamily="34" charset="0"/>
                <a:cs typeface="Arial" panose="020B0604020202020204" pitchFamily="34" charset="0"/>
              </a:rPr>
              <a:t>Danon</a:t>
            </a:r>
            <a:r>
              <a:rPr lang="it-IT" dirty="0">
                <a:solidFill>
                  <a:prstClr val="black"/>
                </a:solidFill>
                <a:latin typeface="Arial" panose="020B0604020202020204" pitchFamily="34" charset="0"/>
                <a:cs typeface="Arial" panose="020B0604020202020204" pitchFamily="34" charset="0"/>
              </a:rPr>
              <a:t> </a:t>
            </a:r>
            <a:r>
              <a:rPr lang="it-IT" dirty="0" err="1">
                <a:solidFill>
                  <a:prstClr val="black"/>
                </a:solidFill>
                <a:latin typeface="Arial" panose="020B0604020202020204" pitchFamily="34" charset="0"/>
                <a:cs typeface="Arial" panose="020B0604020202020204" pitchFamily="34" charset="0"/>
              </a:rPr>
              <a:t>disease</a:t>
            </a:r>
            <a:endParaRPr lang="it-IT" dirty="0">
              <a:solidFill>
                <a:prstClr val="black"/>
              </a:solidFill>
              <a:latin typeface="Arial" panose="020B0604020202020204" pitchFamily="34" charset="0"/>
              <a:cs typeface="Arial" panose="020B0604020202020204" pitchFamily="34" charset="0"/>
            </a:endParaRPr>
          </a:p>
        </p:txBody>
      </p:sp>
      <p:graphicFrame>
        <p:nvGraphicFramePr>
          <p:cNvPr id="9" name="Tabella 8">
            <a:extLst>
              <a:ext uri="{FF2B5EF4-FFF2-40B4-BE49-F238E27FC236}">
                <a16:creationId xmlns:a16="http://schemas.microsoft.com/office/drawing/2014/main" id="{6AA8B52F-5745-6C31-C528-5AE24B9A806A}"/>
              </a:ext>
            </a:extLst>
          </p:cNvPr>
          <p:cNvGraphicFramePr>
            <a:graphicFrameLocks noGrp="1"/>
          </p:cNvGraphicFramePr>
          <p:nvPr/>
        </p:nvGraphicFramePr>
        <p:xfrm>
          <a:off x="423863" y="4994275"/>
          <a:ext cx="3022600" cy="1444627"/>
        </p:xfrm>
        <a:graphic>
          <a:graphicData uri="http://schemas.openxmlformats.org/drawingml/2006/table">
            <a:tbl>
              <a:tblPr/>
              <a:tblGrid>
                <a:gridCol w="3022600">
                  <a:extLst>
                    <a:ext uri="{9D8B030D-6E8A-4147-A177-3AD203B41FA5}">
                      <a16:colId xmlns:a16="http://schemas.microsoft.com/office/drawing/2014/main" val="20000"/>
                    </a:ext>
                  </a:extLst>
                </a:gridCol>
              </a:tblGrid>
              <a:tr h="253477">
                <a:tc>
                  <a:txBody>
                    <a:bodyPr/>
                    <a:lstStyle/>
                    <a:p>
                      <a:pPr algn="ctr" fontAlgn="b"/>
                      <a:r>
                        <a:rPr lang="it-IT" sz="1600" b="0" i="0" u="none" strike="noStrike" dirty="0" err="1">
                          <a:latin typeface="Arial"/>
                        </a:rPr>
                        <a:t>Variants</a:t>
                      </a:r>
                      <a:r>
                        <a:rPr lang="it-IT" sz="1600" b="0" i="0" u="none" strike="noStrike" dirty="0">
                          <a:latin typeface="Arial"/>
                        </a:rPr>
                        <a:t> in </a:t>
                      </a:r>
                      <a:r>
                        <a:rPr lang="it-IT" sz="1600" b="0" i="1" u="none" strike="noStrike" dirty="0">
                          <a:latin typeface="Arial"/>
                        </a:rPr>
                        <a:t>TTR</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38230">
                <a:tc>
                  <a:txBody>
                    <a:bodyPr/>
                    <a:lstStyle/>
                    <a:p>
                      <a:pPr algn="l" fontAlgn="b"/>
                      <a:r>
                        <a:rPr lang="it-IT" sz="1500" b="0" i="0" u="none" strike="noStrike" kern="1200" dirty="0">
                          <a:solidFill>
                            <a:schemeClr val="tx1"/>
                          </a:solidFill>
                          <a:latin typeface="Times New Roman"/>
                          <a:ea typeface="+mn-ea"/>
                          <a:cs typeface="+mn-cs"/>
                        </a:rPr>
                        <a:t>TTR  c.424G&gt;A  (p.Val124Ile)</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230">
                <a:tc>
                  <a:txBody>
                    <a:bodyPr/>
                    <a:lstStyle/>
                    <a:p>
                      <a:pPr algn="l" fontAlgn="b"/>
                      <a:r>
                        <a:rPr lang="it-IT" sz="1500" b="0" i="0" u="none" strike="noStrike" kern="1200" dirty="0">
                          <a:solidFill>
                            <a:schemeClr val="tx1"/>
                          </a:solidFill>
                          <a:latin typeface="Times New Roman"/>
                          <a:ea typeface="+mn-ea"/>
                          <a:cs typeface="+mn-cs"/>
                        </a:rPr>
                        <a:t>TTR  c.262A&gt;T,(p.Ile88Leu) </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230">
                <a:tc>
                  <a:txBody>
                    <a:bodyPr/>
                    <a:lstStyle/>
                    <a:p>
                      <a:pPr algn="l" fontAlgn="b"/>
                      <a:r>
                        <a:rPr lang="fr-FR" sz="1500" b="0" i="0" u="none" strike="noStrike" kern="1200" dirty="0">
                          <a:solidFill>
                            <a:schemeClr val="tx1"/>
                          </a:solidFill>
                          <a:latin typeface="Times New Roman"/>
                          <a:ea typeface="+mn-ea"/>
                          <a:cs typeface="+mn-cs"/>
                        </a:rPr>
                        <a:t>TTR  c.262A&gt;T,(p.Ile88Leu)</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230">
                <a:tc>
                  <a:txBody>
                    <a:bodyPr/>
                    <a:lstStyle/>
                    <a:p>
                      <a:pPr algn="l" fontAlgn="b"/>
                      <a:r>
                        <a:rPr lang="it-IT" sz="1500" b="0" i="0" u="none" strike="noStrike" kern="1200" dirty="0">
                          <a:solidFill>
                            <a:schemeClr val="tx1"/>
                          </a:solidFill>
                          <a:latin typeface="Times New Roman"/>
                          <a:ea typeface="+mn-ea"/>
                          <a:cs typeface="+mn-cs"/>
                        </a:rPr>
                        <a:t>TTR  c.262A&gt;T,(p.Ile88Leu)</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230">
                <a:tc>
                  <a:txBody>
                    <a:bodyPr/>
                    <a:lstStyle/>
                    <a:p>
                      <a:pPr algn="l" fontAlgn="b"/>
                      <a:r>
                        <a:rPr lang="en-US" sz="1500" b="0" i="0" u="none" strike="noStrike" kern="1200" dirty="0">
                          <a:solidFill>
                            <a:schemeClr val="tx1"/>
                          </a:solidFill>
                          <a:latin typeface="Times New Roman"/>
                          <a:ea typeface="+mn-ea"/>
                          <a:cs typeface="+mn-cs"/>
                        </a:rPr>
                        <a:t>TTR  c.148G&gt;A,(p.Val50Met) </a:t>
                      </a:r>
                    </a:p>
                  </a:txBody>
                  <a:tcPr marL="9520" marR="9520" marT="95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5106" name="CasellaDiTesto 9">
            <a:extLst>
              <a:ext uri="{FF2B5EF4-FFF2-40B4-BE49-F238E27FC236}">
                <a16:creationId xmlns:a16="http://schemas.microsoft.com/office/drawing/2014/main" id="{5FB4E89C-2F79-5FA4-CCFA-F32E39C5F897}"/>
              </a:ext>
            </a:extLst>
          </p:cNvPr>
          <p:cNvSpPr txBox="1">
            <a:spLocks noChangeArrowheads="1"/>
          </p:cNvSpPr>
          <p:nvPr/>
        </p:nvSpPr>
        <p:spPr bwMode="auto">
          <a:xfrm>
            <a:off x="406400" y="4518025"/>
            <a:ext cx="3024188"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a:solidFill>
                  <a:srgbClr val="000000"/>
                </a:solidFill>
                <a:latin typeface="Arial" panose="020B0604020202020204" pitchFamily="34" charset="0"/>
                <a:cs typeface="Arial" panose="020B0604020202020204" pitchFamily="34" charset="0"/>
              </a:rPr>
              <a:t>Cardiac Amyloidosis</a:t>
            </a:r>
          </a:p>
        </p:txBody>
      </p:sp>
      <p:graphicFrame>
        <p:nvGraphicFramePr>
          <p:cNvPr id="13" name="Tabella 12">
            <a:extLst>
              <a:ext uri="{FF2B5EF4-FFF2-40B4-BE49-F238E27FC236}">
                <a16:creationId xmlns:a16="http://schemas.microsoft.com/office/drawing/2014/main" id="{47E0D4C1-7116-2C34-3D25-53C4B4CFA02D}"/>
              </a:ext>
            </a:extLst>
          </p:cNvPr>
          <p:cNvGraphicFramePr>
            <a:graphicFrameLocks noGrp="1"/>
          </p:cNvGraphicFramePr>
          <p:nvPr/>
        </p:nvGraphicFramePr>
        <p:xfrm>
          <a:off x="6032500" y="5000625"/>
          <a:ext cx="3168650" cy="1441450"/>
        </p:xfrm>
        <a:graphic>
          <a:graphicData uri="http://schemas.openxmlformats.org/drawingml/2006/table">
            <a:tbl>
              <a:tblPr/>
              <a:tblGrid>
                <a:gridCol w="3168650">
                  <a:extLst>
                    <a:ext uri="{9D8B030D-6E8A-4147-A177-3AD203B41FA5}">
                      <a16:colId xmlns:a16="http://schemas.microsoft.com/office/drawing/2014/main" val="20000"/>
                    </a:ext>
                  </a:extLst>
                </a:gridCol>
              </a:tblGrid>
              <a:tr h="279465">
                <a:tc>
                  <a:txBody>
                    <a:bodyPr/>
                    <a:lstStyle/>
                    <a:p>
                      <a:pPr algn="ctr" fontAlgn="b"/>
                      <a:r>
                        <a:rPr lang="it-IT" sz="1600" b="0" i="0" u="none" strike="noStrike" dirty="0" err="1">
                          <a:latin typeface="Arial"/>
                        </a:rPr>
                        <a:t>Variants</a:t>
                      </a:r>
                      <a:r>
                        <a:rPr lang="it-IT" sz="1600" b="0" i="0" u="none" strike="noStrike" dirty="0">
                          <a:latin typeface="Arial"/>
                        </a:rPr>
                        <a:t> in</a:t>
                      </a:r>
                      <a:r>
                        <a:rPr lang="it-IT" sz="1600" b="0" i="1" u="none" strike="noStrike" dirty="0">
                          <a:latin typeface="Arial"/>
                        </a:rPr>
                        <a:t> PRKAG2</a:t>
                      </a:r>
                      <a:endParaRPr lang="it-IT" sz="1600" b="0" i="0" u="none" strike="noStrike" dirty="0">
                        <a:latin typeface="Arial"/>
                      </a:endParaRPr>
                    </a:p>
                  </a:txBody>
                  <a:tcPr marL="9528" marR="9528" marT="9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45845">
                <a:tc>
                  <a:txBody>
                    <a:bodyPr/>
                    <a:lstStyle/>
                    <a:p>
                      <a:pPr algn="l" fontAlgn="b"/>
                      <a:r>
                        <a:rPr lang="en-US" sz="1500" b="0" i="1" u="none" strike="noStrike" dirty="0">
                          <a:latin typeface="Times New Roman"/>
                        </a:rPr>
                        <a:t>PRKAG2</a:t>
                      </a:r>
                      <a:r>
                        <a:rPr lang="en-US" sz="1500" b="0" i="0" u="none" strike="noStrike" dirty="0">
                          <a:latin typeface="Times New Roman"/>
                        </a:rPr>
                        <a:t>,c.905G&gt;A,(p.Arg302Gln),p</a:t>
                      </a:r>
                      <a:endParaRPr lang="en-US" sz="1500" b="0" i="1" u="none" strike="noStrike" dirty="0">
                        <a:latin typeface="Times New Roman"/>
                      </a:endParaRPr>
                    </a:p>
                  </a:txBody>
                  <a:tcPr marL="9528" marR="9528" marT="9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845">
                <a:tc>
                  <a:txBody>
                    <a:bodyPr/>
                    <a:lstStyle/>
                    <a:p>
                      <a:pPr algn="just" fontAlgn="b"/>
                      <a:r>
                        <a:rPr lang="en-US" sz="1500" b="0" i="1" u="none" strike="noStrike" dirty="0">
                          <a:latin typeface="Times New Roman"/>
                        </a:rPr>
                        <a:t>PRKAG2</a:t>
                      </a:r>
                      <a:r>
                        <a:rPr lang="en-US" sz="1500" b="0" i="0" u="none" strike="noStrike" dirty="0">
                          <a:latin typeface="Times New Roman"/>
                        </a:rPr>
                        <a:t>,c.905G&gt;A,(p.Arg302Gln),p</a:t>
                      </a:r>
                      <a:endParaRPr lang="en-US" sz="1500" b="0" i="1" u="none" strike="noStrike" dirty="0">
                        <a:latin typeface="Times New Roman"/>
                      </a:endParaRPr>
                    </a:p>
                  </a:txBody>
                  <a:tcPr marL="9528" marR="9528" marT="9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5845">
                <a:tc>
                  <a:txBody>
                    <a:bodyPr/>
                    <a:lstStyle/>
                    <a:p>
                      <a:pPr algn="l" fontAlgn="b"/>
                      <a:r>
                        <a:rPr lang="it-IT" sz="1500" b="0" i="1" u="none" strike="noStrike" dirty="0">
                          <a:latin typeface="Times New Roman"/>
                        </a:rPr>
                        <a:t>PRKAG2</a:t>
                      </a:r>
                      <a:r>
                        <a:rPr lang="it-IT" sz="1500" b="0" i="0" u="none" strike="noStrike" dirty="0">
                          <a:latin typeface="Times New Roman"/>
                        </a:rPr>
                        <a:t>,c.959T&gt;A,(p.Ile320Asn),p;</a:t>
                      </a:r>
                      <a:endParaRPr lang="it-IT" sz="1500" b="0" i="1" u="none" strike="noStrike" dirty="0">
                        <a:latin typeface="Times New Roman"/>
                      </a:endParaRPr>
                    </a:p>
                  </a:txBody>
                  <a:tcPr marL="9528" marR="9528" marT="9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845">
                <a:tc>
                  <a:txBody>
                    <a:bodyPr/>
                    <a:lstStyle/>
                    <a:p>
                      <a:pPr algn="l" fontAlgn="b"/>
                      <a:r>
                        <a:rPr lang="it-IT" sz="1500" b="0" i="1" u="none" strike="noStrike" dirty="0">
                          <a:latin typeface="Times New Roman"/>
                        </a:rPr>
                        <a:t>PRKAG2</a:t>
                      </a:r>
                      <a:r>
                        <a:rPr lang="it-IT" sz="1500" b="0" i="0" u="none" strike="noStrike" dirty="0">
                          <a:latin typeface="Times New Roman"/>
                        </a:rPr>
                        <a:t>,c.709C&gt;T,(p.Pro237Ser),p</a:t>
                      </a:r>
                      <a:endParaRPr lang="it-IT" sz="1500" b="0" i="1" u="none" strike="noStrike" dirty="0">
                        <a:latin typeface="Times New Roman"/>
                      </a:endParaRPr>
                    </a:p>
                  </a:txBody>
                  <a:tcPr marL="9528" marR="9528" marT="95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8605">
                <a:tc>
                  <a:txBody>
                    <a:bodyPr/>
                    <a:lstStyle/>
                    <a:p>
                      <a:pPr algn="l" fontAlgn="b"/>
                      <a:endParaRPr lang="it-IT" sz="1100" b="0" i="0" u="none" strike="noStrike" dirty="0">
                        <a:latin typeface="Arial"/>
                      </a:endParaRPr>
                    </a:p>
                  </a:txBody>
                  <a:tcPr marL="9528" marR="9528" marT="953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sp>
        <p:nvSpPr>
          <p:cNvPr id="45122" name="CasellaDiTesto 13">
            <a:extLst>
              <a:ext uri="{FF2B5EF4-FFF2-40B4-BE49-F238E27FC236}">
                <a16:creationId xmlns:a16="http://schemas.microsoft.com/office/drawing/2014/main" id="{DFED7F19-52B1-AE39-FEE9-89187EE27039}"/>
              </a:ext>
            </a:extLst>
          </p:cNvPr>
          <p:cNvSpPr txBox="1">
            <a:spLocks noChangeArrowheads="1"/>
          </p:cNvSpPr>
          <p:nvPr/>
        </p:nvSpPr>
        <p:spPr bwMode="auto">
          <a:xfrm>
            <a:off x="6015038" y="4557713"/>
            <a:ext cx="3168650" cy="36988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a:solidFill>
                  <a:srgbClr val="000000"/>
                </a:solidFill>
                <a:latin typeface="Arial" panose="020B0604020202020204" pitchFamily="34" charset="0"/>
                <a:cs typeface="Arial" panose="020B0604020202020204" pitchFamily="34" charset="0"/>
              </a:rPr>
              <a:t>Wolff Parkinson White</a:t>
            </a:r>
          </a:p>
        </p:txBody>
      </p:sp>
      <p:sp>
        <p:nvSpPr>
          <p:cNvPr id="45123" name="CasellaDiTesto 14">
            <a:extLst>
              <a:ext uri="{FF2B5EF4-FFF2-40B4-BE49-F238E27FC236}">
                <a16:creationId xmlns:a16="http://schemas.microsoft.com/office/drawing/2014/main" id="{D22D4524-02B2-3D24-09DF-C42426FF17E0}"/>
              </a:ext>
            </a:extLst>
          </p:cNvPr>
          <p:cNvSpPr txBox="1">
            <a:spLocks noChangeArrowheads="1"/>
          </p:cNvSpPr>
          <p:nvPr/>
        </p:nvSpPr>
        <p:spPr bwMode="auto">
          <a:xfrm>
            <a:off x="584200" y="9937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it-IT" altLang="it-IT" sz="1800" b="1" dirty="0">
                <a:solidFill>
                  <a:srgbClr val="000000"/>
                </a:solidFill>
                <a:latin typeface="Arial" panose="020B0604020202020204" pitchFamily="34" charset="0"/>
                <a:cs typeface="Arial" panose="020B0604020202020204" pitchFamily="34" charset="0"/>
              </a:rPr>
              <a:t>N= 3%  (18/613 HCM </a:t>
            </a:r>
            <a:r>
              <a:rPr lang="it-IT" altLang="it-IT" sz="1800" b="1" dirty="0" err="1">
                <a:solidFill>
                  <a:srgbClr val="000000"/>
                </a:solidFill>
                <a:latin typeface="Arial" panose="020B0604020202020204" pitchFamily="34" charset="0"/>
                <a:cs typeface="Arial" panose="020B0604020202020204" pitchFamily="34" charset="0"/>
              </a:rPr>
              <a:t>patients</a:t>
            </a:r>
            <a:r>
              <a:rPr lang="it-IT" altLang="it-IT" sz="1800" b="1" dirty="0">
                <a:solidFill>
                  <a:srgbClr val="000000"/>
                </a:solidFill>
                <a:latin typeface="Arial" panose="020B0604020202020204" pitchFamily="34" charset="0"/>
                <a:cs typeface="Arial" panose="020B0604020202020204" pitchFamily="34" charset="0"/>
              </a:rPr>
              <a:t>)</a:t>
            </a:r>
          </a:p>
        </p:txBody>
      </p:sp>
      <p:pic>
        <p:nvPicPr>
          <p:cNvPr id="45124" name="Immagine 17">
            <a:extLst>
              <a:ext uri="{FF2B5EF4-FFF2-40B4-BE49-F238E27FC236}">
                <a16:creationId xmlns:a16="http://schemas.microsoft.com/office/drawing/2014/main" id="{D4F9018A-6217-8A27-CC43-8C8079F3C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9438" y="1498600"/>
            <a:ext cx="20447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5" name="Immagine 18">
            <a:extLst>
              <a:ext uri="{FF2B5EF4-FFF2-40B4-BE49-F238E27FC236}">
                <a16:creationId xmlns:a16="http://schemas.microsoft.com/office/drawing/2014/main" id="{4E295B14-1FAC-3C9B-58EC-61AE731BB4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79563"/>
            <a:ext cx="186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6" name="Immagine 19">
            <a:extLst>
              <a:ext uri="{FF2B5EF4-FFF2-40B4-BE49-F238E27FC236}">
                <a16:creationId xmlns:a16="http://schemas.microsoft.com/office/drawing/2014/main" id="{57687DAE-427A-DD54-7F90-B64CA650C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1150" y="3924300"/>
            <a:ext cx="2082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27" name="CasellaDiTesto 6">
            <a:extLst>
              <a:ext uri="{FF2B5EF4-FFF2-40B4-BE49-F238E27FC236}">
                <a16:creationId xmlns:a16="http://schemas.microsoft.com/office/drawing/2014/main" id="{A9F04A4C-8DAC-6FBC-E7CC-986DBEA5AC84}"/>
              </a:ext>
            </a:extLst>
          </p:cNvPr>
          <p:cNvSpPr txBox="1">
            <a:spLocks noChangeArrowheads="1"/>
          </p:cNvSpPr>
          <p:nvPr/>
        </p:nvSpPr>
        <p:spPr bwMode="auto">
          <a:xfrm>
            <a:off x="0" y="6511925"/>
            <a:ext cx="4256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it-IT" altLang="it-IT" sz="1400" i="1">
                <a:latin typeface="Arial" panose="020B0604020202020204" pitchFamily="34" charset="0"/>
              </a:rPr>
              <a:t>Mazzarotto F, Girolami F al. Genetics in Med  2018 </a:t>
            </a:r>
          </a:p>
        </p:txBody>
      </p:sp>
      <p:sp>
        <p:nvSpPr>
          <p:cNvPr id="2" name="Rettangolo 1">
            <a:extLst>
              <a:ext uri="{FF2B5EF4-FFF2-40B4-BE49-F238E27FC236}">
                <a16:creationId xmlns:a16="http://schemas.microsoft.com/office/drawing/2014/main" id="{4B323FDD-6C4A-8D06-0E0E-5D082DCC70F5}"/>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NON SARCOMERIC AETIOLOGIES ~3%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65">
            <a:extLst>
              <a:ext uri="{FF2B5EF4-FFF2-40B4-BE49-F238E27FC236}">
                <a16:creationId xmlns:a16="http://schemas.microsoft.com/office/drawing/2014/main" id="{53684261-4511-ACDA-5453-EEB092C8CD41}"/>
              </a:ext>
            </a:extLst>
          </p:cNvPr>
          <p:cNvSpPr>
            <a:spLocks noChangeArrowheads="1"/>
          </p:cNvSpPr>
          <p:nvPr/>
        </p:nvSpPr>
        <p:spPr bwMode="auto">
          <a:xfrm>
            <a:off x="6072188" y="47625"/>
            <a:ext cx="184150"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it-IT" sz="2800">
              <a:solidFill>
                <a:srgbClr val="CC3300"/>
              </a:solidFill>
              <a:latin typeface="Garamond" panose="02020404030301010803" pitchFamily="18" charset="0"/>
              <a:ea typeface="ＭＳ Ｐゴシック" panose="020B0600070205080204" pitchFamily="34" charset="-128"/>
            </a:endParaRPr>
          </a:p>
        </p:txBody>
      </p:sp>
      <p:pic>
        <p:nvPicPr>
          <p:cNvPr id="7" name="Immagine 6">
            <a:extLst>
              <a:ext uri="{FF2B5EF4-FFF2-40B4-BE49-F238E27FC236}">
                <a16:creationId xmlns:a16="http://schemas.microsoft.com/office/drawing/2014/main" id="{3AE7EBC7-661F-393A-3A55-F5C422EE7A60}"/>
              </a:ext>
            </a:extLst>
          </p:cNvPr>
          <p:cNvPicPr>
            <a:picLocks noChangeAspect="1"/>
          </p:cNvPicPr>
          <p:nvPr/>
        </p:nvPicPr>
        <p:blipFill>
          <a:blip r:embed="rId3"/>
          <a:stretch>
            <a:fillRect/>
          </a:stretch>
        </p:blipFill>
        <p:spPr>
          <a:xfrm>
            <a:off x="359886" y="894942"/>
            <a:ext cx="5523378" cy="3733208"/>
          </a:xfrm>
          <a:prstGeom prst="rect">
            <a:avLst/>
          </a:prstGeom>
        </p:spPr>
      </p:pic>
      <p:pic>
        <p:nvPicPr>
          <p:cNvPr id="8" name="Immagine 7">
            <a:extLst>
              <a:ext uri="{FF2B5EF4-FFF2-40B4-BE49-F238E27FC236}">
                <a16:creationId xmlns:a16="http://schemas.microsoft.com/office/drawing/2014/main" id="{7F753B19-5D03-FFD0-366C-42BF90F23F35}"/>
              </a:ext>
            </a:extLst>
          </p:cNvPr>
          <p:cNvPicPr>
            <a:picLocks noChangeAspect="1"/>
          </p:cNvPicPr>
          <p:nvPr/>
        </p:nvPicPr>
        <p:blipFill>
          <a:blip r:embed="rId4"/>
          <a:stretch>
            <a:fillRect/>
          </a:stretch>
        </p:blipFill>
        <p:spPr>
          <a:xfrm>
            <a:off x="6096000" y="894942"/>
            <a:ext cx="5784624" cy="3751637"/>
          </a:xfrm>
          <a:prstGeom prst="rect">
            <a:avLst/>
          </a:prstGeom>
        </p:spPr>
      </p:pic>
      <p:sp>
        <p:nvSpPr>
          <p:cNvPr id="2" name="Rettangolo 1">
            <a:extLst>
              <a:ext uri="{FF2B5EF4-FFF2-40B4-BE49-F238E27FC236}">
                <a16:creationId xmlns:a16="http://schemas.microsoft.com/office/drawing/2014/main" id="{5140B5EA-F9A1-6841-7E80-5CFFCE9D5876}"/>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Case 1</a:t>
            </a:r>
          </a:p>
        </p:txBody>
      </p:sp>
      <p:sp>
        <p:nvSpPr>
          <p:cNvPr id="4" name="CasellaDiTesto 3">
            <a:extLst>
              <a:ext uri="{FF2B5EF4-FFF2-40B4-BE49-F238E27FC236}">
                <a16:creationId xmlns:a16="http://schemas.microsoft.com/office/drawing/2014/main" id="{AB906759-4186-02B0-C24B-7DD1BE7051D4}"/>
              </a:ext>
            </a:extLst>
          </p:cNvPr>
          <p:cNvSpPr txBox="1"/>
          <p:nvPr/>
        </p:nvSpPr>
        <p:spPr>
          <a:xfrm>
            <a:off x="655320" y="4945655"/>
            <a:ext cx="10881360" cy="156966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ctr">
              <a:spcBef>
                <a:spcPct val="0"/>
              </a:spcBef>
              <a:buClr>
                <a:srgbClr val="A6A6A6"/>
              </a:buClr>
              <a:buFont typeface="Arial" panose="020B0604020202020204" pitchFamily="34" charset="0"/>
              <a:buChar char="•"/>
            </a:pPr>
            <a:r>
              <a:rPr lang="en-US" altLang="it-IT" sz="2400" dirty="0"/>
              <a:t>A 70 year-old male with hypertrophy cardiomyopathy </a:t>
            </a:r>
          </a:p>
          <a:p>
            <a:pPr marL="342900" indent="-342900" algn="ctr">
              <a:spcBef>
                <a:spcPct val="0"/>
              </a:spcBef>
              <a:buClr>
                <a:srgbClr val="A6A6A6"/>
              </a:buClr>
              <a:buFont typeface="Arial" panose="020B0604020202020204" pitchFamily="34" charset="0"/>
              <a:buChar char="•"/>
            </a:pPr>
            <a:r>
              <a:rPr lang="en-US" altLang="it-IT" sz="2400" dirty="0"/>
              <a:t>Restrictive pattern</a:t>
            </a:r>
          </a:p>
          <a:p>
            <a:pPr marL="342900" indent="-342900" algn="ctr">
              <a:spcBef>
                <a:spcPct val="0"/>
              </a:spcBef>
              <a:buClr>
                <a:srgbClr val="A6A6A6"/>
              </a:buClr>
              <a:buFont typeface="Arial" panose="020B0604020202020204" pitchFamily="34" charset="0"/>
              <a:buChar char="•"/>
            </a:pPr>
            <a:r>
              <a:rPr lang="en-US" altLang="it-IT" sz="2400" dirty="0"/>
              <a:t>No extra-cardiac signs</a:t>
            </a:r>
          </a:p>
          <a:p>
            <a:pPr marL="342900" indent="-342900" algn="ctr">
              <a:spcBef>
                <a:spcPct val="0"/>
              </a:spcBef>
              <a:buClr>
                <a:srgbClr val="A6A6A6"/>
              </a:buClr>
              <a:buFont typeface="Arial" panose="020B0604020202020204" pitchFamily="34" charset="0"/>
              <a:buChar char="•"/>
            </a:pPr>
            <a:r>
              <a:rPr lang="en-US" altLang="it-IT" sz="2400" dirty="0"/>
              <a:t>Negative family history</a:t>
            </a:r>
          </a:p>
        </p:txBody>
      </p:sp>
    </p:spTree>
    <p:extLst>
      <p:ext uri="{BB962C8B-B14F-4D97-AF65-F5344CB8AC3E}">
        <p14:creationId xmlns:p14="http://schemas.microsoft.com/office/powerpoint/2010/main" val="17980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65">
            <a:extLst>
              <a:ext uri="{FF2B5EF4-FFF2-40B4-BE49-F238E27FC236}">
                <a16:creationId xmlns:a16="http://schemas.microsoft.com/office/drawing/2014/main" id="{53684261-4511-ACDA-5453-EEB092C8CD41}"/>
              </a:ext>
            </a:extLst>
          </p:cNvPr>
          <p:cNvSpPr>
            <a:spLocks noChangeArrowheads="1"/>
          </p:cNvSpPr>
          <p:nvPr/>
        </p:nvSpPr>
        <p:spPr bwMode="auto">
          <a:xfrm>
            <a:off x="6072188" y="47625"/>
            <a:ext cx="184150"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it-IT" sz="2800">
              <a:solidFill>
                <a:srgbClr val="CC3300"/>
              </a:solidFill>
              <a:latin typeface="Garamond" panose="02020404030301010803" pitchFamily="18" charset="0"/>
              <a:ea typeface="ＭＳ Ｐゴシック" panose="020B0600070205080204" pitchFamily="34" charset="-128"/>
            </a:endParaRPr>
          </a:p>
        </p:txBody>
      </p:sp>
      <p:sp>
        <p:nvSpPr>
          <p:cNvPr id="2" name="Rettangolo 1">
            <a:extLst>
              <a:ext uri="{FF2B5EF4-FFF2-40B4-BE49-F238E27FC236}">
                <a16:creationId xmlns:a16="http://schemas.microsoft.com/office/drawing/2014/main" id="{5140B5EA-F9A1-6841-7E80-5CFFCE9D5876}"/>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Case 1:GLA p.(Asn215Ser) </a:t>
            </a:r>
          </a:p>
        </p:txBody>
      </p:sp>
      <p:pic>
        <p:nvPicPr>
          <p:cNvPr id="4" name="Immagine 136">
            <a:extLst>
              <a:ext uri="{FF2B5EF4-FFF2-40B4-BE49-F238E27FC236}">
                <a16:creationId xmlns:a16="http://schemas.microsoft.com/office/drawing/2014/main" id="{9EBB4638-1D15-52C6-D05B-82A9839F9A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52" y="1076966"/>
            <a:ext cx="1658782" cy="169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a:extLst>
              <a:ext uri="{FF2B5EF4-FFF2-40B4-BE49-F238E27FC236}">
                <a16:creationId xmlns:a16="http://schemas.microsoft.com/office/drawing/2014/main" id="{994E64E9-0F08-05DC-488A-AFA11976B9D7}"/>
              </a:ext>
            </a:extLst>
          </p:cNvPr>
          <p:cNvPicPr>
            <a:picLocks noChangeAspect="1"/>
          </p:cNvPicPr>
          <p:nvPr/>
        </p:nvPicPr>
        <p:blipFill>
          <a:blip r:embed="rId4"/>
          <a:stretch>
            <a:fillRect/>
          </a:stretch>
        </p:blipFill>
        <p:spPr>
          <a:xfrm>
            <a:off x="1842961" y="1659719"/>
            <a:ext cx="3703225" cy="4414016"/>
          </a:xfrm>
          <a:prstGeom prst="rect">
            <a:avLst/>
          </a:prstGeom>
        </p:spPr>
      </p:pic>
      <p:sp>
        <p:nvSpPr>
          <p:cNvPr id="8" name="CasellaDiTesto 7">
            <a:extLst>
              <a:ext uri="{FF2B5EF4-FFF2-40B4-BE49-F238E27FC236}">
                <a16:creationId xmlns:a16="http://schemas.microsoft.com/office/drawing/2014/main" id="{AA97286F-E6D5-8EC0-EAD9-17BD120E40D5}"/>
              </a:ext>
            </a:extLst>
          </p:cNvPr>
          <p:cNvSpPr txBox="1"/>
          <p:nvPr/>
        </p:nvSpPr>
        <p:spPr>
          <a:xfrm>
            <a:off x="1730603" y="1058189"/>
            <a:ext cx="392793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400" dirty="0"/>
              <a:t>NGS gene panel for HCM</a:t>
            </a:r>
          </a:p>
        </p:txBody>
      </p:sp>
      <p:sp>
        <p:nvSpPr>
          <p:cNvPr id="9" name="CasellaDiTesto 8">
            <a:extLst>
              <a:ext uri="{FF2B5EF4-FFF2-40B4-BE49-F238E27FC236}">
                <a16:creationId xmlns:a16="http://schemas.microsoft.com/office/drawing/2014/main" id="{FB66CE34-3391-566B-776B-C7012A2F83BC}"/>
              </a:ext>
            </a:extLst>
          </p:cNvPr>
          <p:cNvSpPr txBox="1"/>
          <p:nvPr/>
        </p:nvSpPr>
        <p:spPr>
          <a:xfrm>
            <a:off x="0" y="6351196"/>
            <a:ext cx="12192000" cy="523220"/>
          </a:xfrm>
          <a:prstGeom prst="rect">
            <a:avLst/>
          </a:prstGeom>
          <a:noFill/>
        </p:spPr>
        <p:txBody>
          <a:bodyPr wrap="square">
            <a:spAutoFit/>
          </a:bodyPr>
          <a:lstStyle/>
          <a:p>
            <a:r>
              <a:rPr lang="en-US" sz="1400" i="1" dirty="0">
                <a:latin typeface="Arial" panose="020B0604020202020204" pitchFamily="34" charset="0"/>
              </a:rPr>
              <a:t>Germain DP et al Phenotypic characteristics of the p.Asn215Ser (p.N215S) GLA mutation in male and female patients with Fabry disease: A multicenter Fabry Registry study. Mol Genet Genomic Med.2018</a:t>
            </a:r>
          </a:p>
        </p:txBody>
      </p:sp>
      <p:sp>
        <p:nvSpPr>
          <p:cNvPr id="23" name="CasellaDiTesto 25">
            <a:extLst>
              <a:ext uri="{FF2B5EF4-FFF2-40B4-BE49-F238E27FC236}">
                <a16:creationId xmlns:a16="http://schemas.microsoft.com/office/drawing/2014/main" id="{C4F4F8CE-17BA-A9BF-FC57-8C61139DCEA1}"/>
              </a:ext>
            </a:extLst>
          </p:cNvPr>
          <p:cNvSpPr txBox="1">
            <a:spLocks noChangeArrowheads="1"/>
          </p:cNvSpPr>
          <p:nvPr/>
        </p:nvSpPr>
        <p:spPr bwMode="auto">
          <a:xfrm>
            <a:off x="2256694" y="6076925"/>
            <a:ext cx="2814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400" i="1" dirty="0" err="1"/>
              <a:t>IgV</a:t>
            </a:r>
            <a:r>
              <a:rPr lang="it-IT" altLang="it-IT" sz="1400" i="1" dirty="0"/>
              <a:t> </a:t>
            </a:r>
            <a:r>
              <a:rPr lang="it-IT" altLang="it-IT" sz="1400" i="1" dirty="0" err="1"/>
              <a:t>sofware</a:t>
            </a:r>
            <a:r>
              <a:rPr lang="it-IT" altLang="it-IT" sz="1400" i="1" dirty="0"/>
              <a:t>: NGS data </a:t>
            </a:r>
            <a:r>
              <a:rPr lang="it-IT" altLang="it-IT" sz="1400" i="1" dirty="0" err="1"/>
              <a:t>visualization</a:t>
            </a:r>
            <a:r>
              <a:rPr lang="it-IT" altLang="it-IT" sz="1400" i="1" dirty="0"/>
              <a:t> </a:t>
            </a:r>
          </a:p>
        </p:txBody>
      </p:sp>
      <p:sp>
        <p:nvSpPr>
          <p:cNvPr id="46" name="CasellaDiTesto 45">
            <a:extLst>
              <a:ext uri="{FF2B5EF4-FFF2-40B4-BE49-F238E27FC236}">
                <a16:creationId xmlns:a16="http://schemas.microsoft.com/office/drawing/2014/main" id="{F9B2C57B-884E-E8F1-643F-912B4698013C}"/>
              </a:ext>
            </a:extLst>
          </p:cNvPr>
          <p:cNvSpPr txBox="1"/>
          <p:nvPr/>
        </p:nvSpPr>
        <p:spPr>
          <a:xfrm>
            <a:off x="10049948" y="5454672"/>
            <a:ext cx="571823" cy="646331"/>
          </a:xfrm>
          <a:prstGeom prst="rect">
            <a:avLst/>
          </a:prstGeom>
          <a:noFill/>
        </p:spPr>
        <p:txBody>
          <a:bodyPr wrap="none" rtlCol="0">
            <a:spAutoFit/>
          </a:bodyPr>
          <a:lstStyle/>
          <a:p>
            <a:r>
              <a:rPr lang="it-IT" dirty="0">
                <a:solidFill>
                  <a:srgbClr val="FF0000"/>
                </a:solidFill>
              </a:rPr>
              <a:t>GLA</a:t>
            </a:r>
          </a:p>
          <a:p>
            <a:r>
              <a:rPr lang="it-IT" dirty="0"/>
              <a:t>4yrs</a:t>
            </a:r>
          </a:p>
        </p:txBody>
      </p:sp>
      <p:grpSp>
        <p:nvGrpSpPr>
          <p:cNvPr id="52" name="Gruppo 51">
            <a:extLst>
              <a:ext uri="{FF2B5EF4-FFF2-40B4-BE49-F238E27FC236}">
                <a16:creationId xmlns:a16="http://schemas.microsoft.com/office/drawing/2014/main" id="{3ABB3FF8-88A2-62B4-4822-2CB23DCB42E2}"/>
              </a:ext>
            </a:extLst>
          </p:cNvPr>
          <p:cNvGrpSpPr/>
          <p:nvPr/>
        </p:nvGrpSpPr>
        <p:grpSpPr>
          <a:xfrm>
            <a:off x="7322444" y="1516137"/>
            <a:ext cx="2758614" cy="4089937"/>
            <a:chOff x="6569545" y="1412929"/>
            <a:chExt cx="3628299" cy="5335365"/>
          </a:xfrm>
        </p:grpSpPr>
        <p:sp>
          <p:nvSpPr>
            <p:cNvPr id="12" name="Ovale 11">
              <a:extLst>
                <a:ext uri="{FF2B5EF4-FFF2-40B4-BE49-F238E27FC236}">
                  <a16:creationId xmlns:a16="http://schemas.microsoft.com/office/drawing/2014/main" id="{85F1E975-A458-C9C7-0151-F56E437C8B07}"/>
                </a:ext>
              </a:extLst>
            </p:cNvPr>
            <p:cNvSpPr/>
            <p:nvPr/>
          </p:nvSpPr>
          <p:spPr bwMode="auto">
            <a:xfrm>
              <a:off x="6625273" y="1551000"/>
              <a:ext cx="436562" cy="40957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dirty="0"/>
            </a:p>
          </p:txBody>
        </p:sp>
        <p:sp>
          <p:nvSpPr>
            <p:cNvPr id="13" name="Ovale 12">
              <a:extLst>
                <a:ext uri="{FF2B5EF4-FFF2-40B4-BE49-F238E27FC236}">
                  <a16:creationId xmlns:a16="http://schemas.microsoft.com/office/drawing/2014/main" id="{B4E09E12-A95E-C8AE-50C6-3EA31A9C33EA}"/>
                </a:ext>
              </a:extLst>
            </p:cNvPr>
            <p:cNvSpPr/>
            <p:nvPr/>
          </p:nvSpPr>
          <p:spPr bwMode="auto">
            <a:xfrm>
              <a:off x="9006985" y="4684724"/>
              <a:ext cx="438150" cy="3984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14" name="Connettore 1 108">
              <a:extLst>
                <a:ext uri="{FF2B5EF4-FFF2-40B4-BE49-F238E27FC236}">
                  <a16:creationId xmlns:a16="http://schemas.microsoft.com/office/drawing/2014/main" id="{7735E521-ADB0-C8F3-6FE5-7D8A6EFC0362}"/>
                </a:ext>
              </a:extLst>
            </p:cNvPr>
            <p:cNvCxnSpPr>
              <a:cxnSpLocks/>
              <a:endCxn id="21" idx="0"/>
            </p:cNvCxnSpPr>
            <p:nvPr/>
          </p:nvCxnSpPr>
          <p:spPr bwMode="auto">
            <a:xfrm>
              <a:off x="6987223" y="2397138"/>
              <a:ext cx="1587" cy="6318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ttore 1 109">
              <a:extLst>
                <a:ext uri="{FF2B5EF4-FFF2-40B4-BE49-F238E27FC236}">
                  <a16:creationId xmlns:a16="http://schemas.microsoft.com/office/drawing/2014/main" id="{9DB8969B-8827-3C0D-03F9-20DF2761EA74}"/>
                </a:ext>
              </a:extLst>
            </p:cNvPr>
            <p:cNvCxnSpPr/>
            <p:nvPr/>
          </p:nvCxnSpPr>
          <p:spPr bwMode="auto">
            <a:xfrm flipV="1">
              <a:off x="6982461" y="2403488"/>
              <a:ext cx="1520826" cy="7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17">
              <a:extLst>
                <a:ext uri="{FF2B5EF4-FFF2-40B4-BE49-F238E27FC236}">
                  <a16:creationId xmlns:a16="http://schemas.microsoft.com/office/drawing/2014/main" id="{CD10C904-8B26-849A-8DA0-7F1B6051230E}"/>
                </a:ext>
              </a:extLst>
            </p:cNvPr>
            <p:cNvCxnSpPr>
              <a:cxnSpLocks/>
              <a:endCxn id="20" idx="0"/>
            </p:cNvCxnSpPr>
            <p:nvPr/>
          </p:nvCxnSpPr>
          <p:spPr bwMode="auto">
            <a:xfrm>
              <a:off x="8490584" y="2405075"/>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1 118">
              <a:extLst>
                <a:ext uri="{FF2B5EF4-FFF2-40B4-BE49-F238E27FC236}">
                  <a16:creationId xmlns:a16="http://schemas.microsoft.com/office/drawing/2014/main" id="{DE750796-A661-627F-5032-15DA50D274CB}"/>
                </a:ext>
              </a:extLst>
            </p:cNvPr>
            <p:cNvCxnSpPr>
              <a:cxnSpLocks/>
            </p:cNvCxnSpPr>
            <p:nvPr/>
          </p:nvCxnSpPr>
          <p:spPr bwMode="auto">
            <a:xfrm flipV="1">
              <a:off x="7055484" y="1720863"/>
              <a:ext cx="1520826" cy="7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tangolo 18">
              <a:extLst>
                <a:ext uri="{FF2B5EF4-FFF2-40B4-BE49-F238E27FC236}">
                  <a16:creationId xmlns:a16="http://schemas.microsoft.com/office/drawing/2014/main" id="{FDE6B21C-512F-4F5F-1595-76D024A71D4C}"/>
                </a:ext>
              </a:extLst>
            </p:cNvPr>
            <p:cNvSpPr/>
            <p:nvPr/>
          </p:nvSpPr>
          <p:spPr bwMode="auto">
            <a:xfrm>
              <a:off x="8592185" y="1512900"/>
              <a:ext cx="385763" cy="409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0" name="Rettangolo 19">
              <a:extLst>
                <a:ext uri="{FF2B5EF4-FFF2-40B4-BE49-F238E27FC236}">
                  <a16:creationId xmlns:a16="http://schemas.microsoft.com/office/drawing/2014/main" id="{18B0D36B-81B8-7017-3E16-0E55FD488E21}"/>
                </a:ext>
              </a:extLst>
            </p:cNvPr>
            <p:cNvSpPr/>
            <p:nvPr/>
          </p:nvSpPr>
          <p:spPr bwMode="auto">
            <a:xfrm>
              <a:off x="8298499" y="3051187"/>
              <a:ext cx="385762" cy="3397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 name="Rettangolo 20">
              <a:extLst>
                <a:ext uri="{FF2B5EF4-FFF2-40B4-BE49-F238E27FC236}">
                  <a16:creationId xmlns:a16="http://schemas.microsoft.com/office/drawing/2014/main" id="{BB4BD9C1-0161-CB92-563B-42DAA0C93DFA}"/>
                </a:ext>
              </a:extLst>
            </p:cNvPr>
            <p:cNvSpPr/>
            <p:nvPr/>
          </p:nvSpPr>
          <p:spPr bwMode="auto">
            <a:xfrm>
              <a:off x="6795136" y="3028963"/>
              <a:ext cx="387351" cy="341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2" name="Freccia a sinistra 21">
              <a:extLst>
                <a:ext uri="{FF2B5EF4-FFF2-40B4-BE49-F238E27FC236}">
                  <a16:creationId xmlns:a16="http://schemas.microsoft.com/office/drawing/2014/main" id="{B3B4010C-96B3-462B-4454-CBF9CAD500A8}"/>
                </a:ext>
              </a:extLst>
            </p:cNvPr>
            <p:cNvSpPr/>
            <p:nvPr/>
          </p:nvSpPr>
          <p:spPr bwMode="auto">
            <a:xfrm rot="20096052" flipV="1">
              <a:off x="8849037" y="2973399"/>
              <a:ext cx="346075" cy="15557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25" name="Connettore diritto 24">
              <a:extLst>
                <a:ext uri="{FF2B5EF4-FFF2-40B4-BE49-F238E27FC236}">
                  <a16:creationId xmlns:a16="http://schemas.microsoft.com/office/drawing/2014/main" id="{F1293C20-8B32-6332-F3C7-35C134149A8A}"/>
                </a:ext>
              </a:extLst>
            </p:cNvPr>
            <p:cNvCxnSpPr/>
            <p:nvPr/>
          </p:nvCxnSpPr>
          <p:spPr>
            <a:xfrm flipV="1">
              <a:off x="8505970" y="1440710"/>
              <a:ext cx="561976" cy="64289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77A70D69-B719-35E5-1515-6E44B148EC6F}"/>
                </a:ext>
              </a:extLst>
            </p:cNvPr>
            <p:cNvCxnSpPr/>
            <p:nvPr/>
          </p:nvCxnSpPr>
          <p:spPr>
            <a:xfrm flipV="1">
              <a:off x="6686172" y="2886123"/>
              <a:ext cx="561976" cy="6428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22D5C7C1-82AA-0214-D939-57305CB87AC9}"/>
                </a:ext>
              </a:extLst>
            </p:cNvPr>
            <p:cNvCxnSpPr/>
            <p:nvPr/>
          </p:nvCxnSpPr>
          <p:spPr>
            <a:xfrm flipV="1">
              <a:off x="6569545" y="1412929"/>
              <a:ext cx="561976" cy="64289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1 117">
              <a:extLst>
                <a:ext uri="{FF2B5EF4-FFF2-40B4-BE49-F238E27FC236}">
                  <a16:creationId xmlns:a16="http://schemas.microsoft.com/office/drawing/2014/main" id="{4206F9E4-0005-03EE-7A16-25BCC651B2D0}"/>
                </a:ext>
              </a:extLst>
            </p:cNvPr>
            <p:cNvCxnSpPr>
              <a:cxnSpLocks/>
            </p:cNvCxnSpPr>
            <p:nvPr/>
          </p:nvCxnSpPr>
          <p:spPr bwMode="auto">
            <a:xfrm>
              <a:off x="7742874" y="1755787"/>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117">
              <a:extLst>
                <a:ext uri="{FF2B5EF4-FFF2-40B4-BE49-F238E27FC236}">
                  <a16:creationId xmlns:a16="http://schemas.microsoft.com/office/drawing/2014/main" id="{19EF76B1-33F6-E6AF-2E3B-4AA527A9595D}"/>
                </a:ext>
              </a:extLst>
            </p:cNvPr>
            <p:cNvCxnSpPr>
              <a:cxnSpLocks/>
            </p:cNvCxnSpPr>
            <p:nvPr/>
          </p:nvCxnSpPr>
          <p:spPr bwMode="auto">
            <a:xfrm>
              <a:off x="8503287" y="3370275"/>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1 109">
              <a:extLst>
                <a:ext uri="{FF2B5EF4-FFF2-40B4-BE49-F238E27FC236}">
                  <a16:creationId xmlns:a16="http://schemas.microsoft.com/office/drawing/2014/main" id="{9E5639CD-561F-1AD5-D3F4-5DBA1C7D87F4}"/>
                </a:ext>
              </a:extLst>
            </p:cNvPr>
            <p:cNvCxnSpPr/>
            <p:nvPr/>
          </p:nvCxnSpPr>
          <p:spPr bwMode="auto">
            <a:xfrm flipV="1">
              <a:off x="7732136" y="4030675"/>
              <a:ext cx="1520826" cy="7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117">
              <a:extLst>
                <a:ext uri="{FF2B5EF4-FFF2-40B4-BE49-F238E27FC236}">
                  <a16:creationId xmlns:a16="http://schemas.microsoft.com/office/drawing/2014/main" id="{B9E760C9-72C4-8028-ED4E-C3FC093E23ED}"/>
                </a:ext>
              </a:extLst>
            </p:cNvPr>
            <p:cNvCxnSpPr>
              <a:cxnSpLocks/>
            </p:cNvCxnSpPr>
            <p:nvPr/>
          </p:nvCxnSpPr>
          <p:spPr bwMode="auto">
            <a:xfrm>
              <a:off x="7742874" y="4038612"/>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4A168440-C11D-B7EE-B367-5FFFDDE7137E}"/>
                </a:ext>
              </a:extLst>
            </p:cNvPr>
            <p:cNvSpPr/>
            <p:nvPr/>
          </p:nvSpPr>
          <p:spPr bwMode="auto">
            <a:xfrm>
              <a:off x="7538460" y="4695229"/>
              <a:ext cx="387351" cy="341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3" name="Connettore 1 117">
              <a:extLst>
                <a:ext uri="{FF2B5EF4-FFF2-40B4-BE49-F238E27FC236}">
                  <a16:creationId xmlns:a16="http://schemas.microsoft.com/office/drawing/2014/main" id="{A179A24D-621D-B1FD-2DC0-B7C8F69593F5}"/>
                </a:ext>
              </a:extLst>
            </p:cNvPr>
            <p:cNvCxnSpPr>
              <a:cxnSpLocks/>
            </p:cNvCxnSpPr>
            <p:nvPr/>
          </p:nvCxnSpPr>
          <p:spPr bwMode="auto">
            <a:xfrm>
              <a:off x="9243756" y="4038957"/>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1 117">
              <a:extLst>
                <a:ext uri="{FF2B5EF4-FFF2-40B4-BE49-F238E27FC236}">
                  <a16:creationId xmlns:a16="http://schemas.microsoft.com/office/drawing/2014/main" id="{9A6C4BB3-66CD-DAC0-A256-8111EA21793A}"/>
                </a:ext>
              </a:extLst>
            </p:cNvPr>
            <p:cNvCxnSpPr>
              <a:cxnSpLocks/>
            </p:cNvCxnSpPr>
            <p:nvPr/>
          </p:nvCxnSpPr>
          <p:spPr bwMode="auto">
            <a:xfrm>
              <a:off x="9243756" y="5083188"/>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ttore 1 109">
              <a:extLst>
                <a:ext uri="{FF2B5EF4-FFF2-40B4-BE49-F238E27FC236}">
                  <a16:creationId xmlns:a16="http://schemas.microsoft.com/office/drawing/2014/main" id="{7511EDD3-1B16-08B6-741F-A1C56ACA8D86}"/>
                </a:ext>
              </a:extLst>
            </p:cNvPr>
            <p:cNvCxnSpPr/>
            <p:nvPr/>
          </p:nvCxnSpPr>
          <p:spPr bwMode="auto">
            <a:xfrm flipV="1">
              <a:off x="8483343" y="5728955"/>
              <a:ext cx="1520826" cy="79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117">
              <a:extLst>
                <a:ext uri="{FF2B5EF4-FFF2-40B4-BE49-F238E27FC236}">
                  <a16:creationId xmlns:a16="http://schemas.microsoft.com/office/drawing/2014/main" id="{9600383F-D2BD-4EB4-8A5A-9C0877DA0B21}"/>
                </a:ext>
              </a:extLst>
            </p:cNvPr>
            <p:cNvCxnSpPr>
              <a:cxnSpLocks/>
            </p:cNvCxnSpPr>
            <p:nvPr/>
          </p:nvCxnSpPr>
          <p:spPr bwMode="auto">
            <a:xfrm>
              <a:off x="10004169" y="5736892"/>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ttangolo 37">
              <a:extLst>
                <a:ext uri="{FF2B5EF4-FFF2-40B4-BE49-F238E27FC236}">
                  <a16:creationId xmlns:a16="http://schemas.microsoft.com/office/drawing/2014/main" id="{9C4F58D1-AE62-2B99-9C83-69611C52D0E1}"/>
                </a:ext>
              </a:extLst>
            </p:cNvPr>
            <p:cNvSpPr/>
            <p:nvPr/>
          </p:nvSpPr>
          <p:spPr bwMode="auto">
            <a:xfrm>
              <a:off x="9810493" y="6390941"/>
              <a:ext cx="387351" cy="3413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cxnSp>
          <p:nvCxnSpPr>
            <p:cNvPr id="39" name="Connettore 1 117">
              <a:extLst>
                <a:ext uri="{FF2B5EF4-FFF2-40B4-BE49-F238E27FC236}">
                  <a16:creationId xmlns:a16="http://schemas.microsoft.com/office/drawing/2014/main" id="{1FE2A1F4-C474-2AC4-E842-B497890BC851}"/>
                </a:ext>
              </a:extLst>
            </p:cNvPr>
            <p:cNvCxnSpPr>
              <a:cxnSpLocks/>
            </p:cNvCxnSpPr>
            <p:nvPr/>
          </p:nvCxnSpPr>
          <p:spPr bwMode="auto">
            <a:xfrm>
              <a:off x="8493503" y="5748176"/>
              <a:ext cx="0" cy="646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e 39">
              <a:extLst>
                <a:ext uri="{FF2B5EF4-FFF2-40B4-BE49-F238E27FC236}">
                  <a16:creationId xmlns:a16="http://schemas.microsoft.com/office/drawing/2014/main" id="{BBD7AF72-C76D-7C59-DCC8-EEC5FB074BD5}"/>
                </a:ext>
              </a:extLst>
            </p:cNvPr>
            <p:cNvSpPr/>
            <p:nvPr/>
          </p:nvSpPr>
          <p:spPr>
            <a:xfrm>
              <a:off x="9157796" y="4814207"/>
              <a:ext cx="136527" cy="12542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a:extLst>
                <a:ext uri="{FF2B5EF4-FFF2-40B4-BE49-F238E27FC236}">
                  <a16:creationId xmlns:a16="http://schemas.microsoft.com/office/drawing/2014/main" id="{45CD9A4F-44BB-F060-70A1-3F45525A70A1}"/>
                </a:ext>
              </a:extLst>
            </p:cNvPr>
            <p:cNvSpPr/>
            <p:nvPr/>
          </p:nvSpPr>
          <p:spPr>
            <a:xfrm>
              <a:off x="8415018" y="6348610"/>
              <a:ext cx="136527" cy="12542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sellaDiTesto 42">
              <a:extLst>
                <a:ext uri="{FF2B5EF4-FFF2-40B4-BE49-F238E27FC236}">
                  <a16:creationId xmlns:a16="http://schemas.microsoft.com/office/drawing/2014/main" id="{6C7C5E1C-8A3A-CBBE-20A3-8B97D070CB70}"/>
                </a:ext>
              </a:extLst>
            </p:cNvPr>
            <p:cNvSpPr txBox="1"/>
            <p:nvPr/>
          </p:nvSpPr>
          <p:spPr>
            <a:xfrm>
              <a:off x="8723524" y="3286838"/>
              <a:ext cx="688843" cy="369332"/>
            </a:xfrm>
            <a:prstGeom prst="rect">
              <a:avLst/>
            </a:prstGeom>
            <a:noFill/>
          </p:spPr>
          <p:txBody>
            <a:bodyPr wrap="none" rtlCol="0">
              <a:spAutoFit/>
            </a:bodyPr>
            <a:lstStyle/>
            <a:p>
              <a:r>
                <a:rPr lang="it-IT" dirty="0"/>
                <a:t>70yrs</a:t>
              </a:r>
            </a:p>
          </p:txBody>
        </p:sp>
        <p:sp>
          <p:nvSpPr>
            <p:cNvPr id="44" name="CasellaDiTesto 43">
              <a:extLst>
                <a:ext uri="{FF2B5EF4-FFF2-40B4-BE49-F238E27FC236}">
                  <a16:creationId xmlns:a16="http://schemas.microsoft.com/office/drawing/2014/main" id="{CCA7610F-958D-9F81-25EA-D340AFBA0582}"/>
                </a:ext>
              </a:extLst>
            </p:cNvPr>
            <p:cNvSpPr txBox="1"/>
            <p:nvPr/>
          </p:nvSpPr>
          <p:spPr>
            <a:xfrm>
              <a:off x="8596424" y="2559446"/>
              <a:ext cx="561372" cy="369332"/>
            </a:xfrm>
            <a:prstGeom prst="rect">
              <a:avLst/>
            </a:prstGeom>
            <a:noFill/>
          </p:spPr>
          <p:txBody>
            <a:bodyPr wrap="none" rtlCol="0">
              <a:spAutoFit/>
            </a:bodyPr>
            <a:lstStyle/>
            <a:p>
              <a:r>
                <a:rPr lang="it-IT" dirty="0">
                  <a:solidFill>
                    <a:srgbClr val="FF0000"/>
                  </a:solidFill>
                </a:rPr>
                <a:t>GLA</a:t>
              </a:r>
            </a:p>
          </p:txBody>
        </p:sp>
        <p:sp>
          <p:nvSpPr>
            <p:cNvPr id="45" name="CasellaDiTesto 44">
              <a:extLst>
                <a:ext uri="{FF2B5EF4-FFF2-40B4-BE49-F238E27FC236}">
                  <a16:creationId xmlns:a16="http://schemas.microsoft.com/office/drawing/2014/main" id="{0D751D5D-7633-8DEC-5CF5-F63C8515FD48}"/>
                </a:ext>
              </a:extLst>
            </p:cNvPr>
            <p:cNvSpPr txBox="1"/>
            <p:nvPr/>
          </p:nvSpPr>
          <p:spPr>
            <a:xfrm>
              <a:off x="9468083" y="4510563"/>
              <a:ext cx="688843" cy="646331"/>
            </a:xfrm>
            <a:prstGeom prst="rect">
              <a:avLst/>
            </a:prstGeom>
            <a:noFill/>
          </p:spPr>
          <p:txBody>
            <a:bodyPr wrap="none" rtlCol="0">
              <a:spAutoFit/>
            </a:bodyPr>
            <a:lstStyle/>
            <a:p>
              <a:r>
                <a:rPr lang="it-IT" dirty="0">
                  <a:solidFill>
                    <a:srgbClr val="FF0000"/>
                  </a:solidFill>
                </a:rPr>
                <a:t>GLA</a:t>
              </a:r>
            </a:p>
            <a:p>
              <a:r>
                <a:rPr lang="it-IT" dirty="0"/>
                <a:t>39yrs</a:t>
              </a:r>
            </a:p>
          </p:txBody>
        </p:sp>
        <p:sp>
          <p:nvSpPr>
            <p:cNvPr id="47" name="CasellaDiTesto 46">
              <a:extLst>
                <a:ext uri="{FF2B5EF4-FFF2-40B4-BE49-F238E27FC236}">
                  <a16:creationId xmlns:a16="http://schemas.microsoft.com/office/drawing/2014/main" id="{84D45F22-93B8-E1A7-F8C6-F301C15F3E63}"/>
                </a:ext>
              </a:extLst>
            </p:cNvPr>
            <p:cNvSpPr txBox="1"/>
            <p:nvPr/>
          </p:nvSpPr>
          <p:spPr>
            <a:xfrm>
              <a:off x="6964487" y="6101963"/>
              <a:ext cx="1462452" cy="646331"/>
            </a:xfrm>
            <a:prstGeom prst="rect">
              <a:avLst/>
            </a:prstGeom>
            <a:noFill/>
          </p:spPr>
          <p:txBody>
            <a:bodyPr wrap="none" rtlCol="0">
              <a:spAutoFit/>
            </a:bodyPr>
            <a:lstStyle/>
            <a:p>
              <a:r>
                <a:rPr lang="it-IT" dirty="0"/>
                <a:t>22 weeks</a:t>
              </a:r>
            </a:p>
            <a:p>
              <a:r>
                <a:rPr lang="it-IT" dirty="0"/>
                <a:t>of </a:t>
              </a:r>
              <a:r>
                <a:rPr lang="it-IT" dirty="0" err="1"/>
                <a:t>pregnancy</a:t>
              </a:r>
              <a:r>
                <a:rPr lang="it-IT" dirty="0"/>
                <a:t> </a:t>
              </a:r>
            </a:p>
          </p:txBody>
        </p:sp>
      </p:grpSp>
      <p:sp>
        <p:nvSpPr>
          <p:cNvPr id="49" name="CasellaDiTesto 48">
            <a:extLst>
              <a:ext uri="{FF2B5EF4-FFF2-40B4-BE49-F238E27FC236}">
                <a16:creationId xmlns:a16="http://schemas.microsoft.com/office/drawing/2014/main" id="{5EA38DE4-3F78-C3D2-75DC-A11272C5818A}"/>
              </a:ext>
            </a:extLst>
          </p:cNvPr>
          <p:cNvSpPr txBox="1"/>
          <p:nvPr/>
        </p:nvSpPr>
        <p:spPr>
          <a:xfrm>
            <a:off x="4977942" y="5267793"/>
            <a:ext cx="4068670" cy="830997"/>
          </a:xfrm>
          <a:prstGeom prst="rect">
            <a:avLst/>
          </a:prstGeom>
          <a:noFill/>
        </p:spPr>
        <p:txBody>
          <a:bodyPr wrap="square">
            <a:spAutoFit/>
          </a:bodyPr>
          <a:lstStyle/>
          <a:p>
            <a:pPr algn="ctr">
              <a:spcBef>
                <a:spcPct val="0"/>
              </a:spcBef>
            </a:pPr>
            <a:r>
              <a:rPr lang="en-US" sz="2400" dirty="0">
                <a:solidFill>
                  <a:srgbClr val="00B0F0"/>
                </a:solidFill>
              </a:rPr>
              <a:t>Prenatal </a:t>
            </a:r>
          </a:p>
          <a:p>
            <a:pPr algn="ctr">
              <a:spcBef>
                <a:spcPct val="0"/>
              </a:spcBef>
            </a:pPr>
            <a:r>
              <a:rPr lang="en-US" sz="2400" dirty="0">
                <a:solidFill>
                  <a:srgbClr val="00B0F0"/>
                </a:solidFill>
              </a:rPr>
              <a:t>genetic counseling</a:t>
            </a:r>
          </a:p>
        </p:txBody>
      </p:sp>
      <p:sp>
        <p:nvSpPr>
          <p:cNvPr id="51" name="CasellaDiTesto 50">
            <a:extLst>
              <a:ext uri="{FF2B5EF4-FFF2-40B4-BE49-F238E27FC236}">
                <a16:creationId xmlns:a16="http://schemas.microsoft.com/office/drawing/2014/main" id="{FDAB78C3-EED9-F9CE-06DE-CF7A2E9995F9}"/>
              </a:ext>
            </a:extLst>
          </p:cNvPr>
          <p:cNvSpPr txBox="1"/>
          <p:nvPr/>
        </p:nvSpPr>
        <p:spPr>
          <a:xfrm>
            <a:off x="6135812" y="1021253"/>
            <a:ext cx="6517640" cy="400110"/>
          </a:xfrm>
          <a:prstGeom prst="rect">
            <a:avLst/>
          </a:prstGeom>
          <a:noFill/>
        </p:spPr>
        <p:txBody>
          <a:bodyPr wrap="square">
            <a:spAutoFit/>
          </a:bodyPr>
          <a:lstStyle/>
          <a:p>
            <a:r>
              <a:rPr lang="en-US" sz="2000" b="1" dirty="0">
                <a:solidFill>
                  <a:srgbClr val="000000"/>
                </a:solidFill>
                <a:latin typeface="Arial" panose="020B0604020202020204" pitchFamily="34" charset="0"/>
                <a:ea typeface="ＭＳ Ｐゴシック" panose="020B0600070205080204" pitchFamily="34" charset="-128"/>
              </a:rPr>
              <a:t>p.(Asn215 Ser) a later-onset cardiac phenotype</a:t>
            </a:r>
            <a:endParaRPr lang="it-IT" sz="2000" b="1" dirty="0">
              <a:solidFill>
                <a:srgbClr val="000000"/>
              </a:solidFill>
              <a:latin typeface="Arial" panose="020B0604020202020204" pitchFamily="34" charset="0"/>
              <a:ea typeface="ＭＳ Ｐゴシック" panose="020B0600070205080204" pitchFamily="34" charset="-128"/>
            </a:endParaRPr>
          </a:p>
        </p:txBody>
      </p:sp>
      <p:sp>
        <p:nvSpPr>
          <p:cNvPr id="54" name="Freccia circolare in giù 53">
            <a:extLst>
              <a:ext uri="{FF2B5EF4-FFF2-40B4-BE49-F238E27FC236}">
                <a16:creationId xmlns:a16="http://schemas.microsoft.com/office/drawing/2014/main" id="{0A779AFC-4D70-AE64-298F-E2700984AC16}"/>
              </a:ext>
            </a:extLst>
          </p:cNvPr>
          <p:cNvSpPr/>
          <p:nvPr/>
        </p:nvSpPr>
        <p:spPr>
          <a:xfrm rot="9028905" flipV="1">
            <a:off x="7010703" y="4849578"/>
            <a:ext cx="830910" cy="357489"/>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5" name="CasellaDiTesto 40">
            <a:extLst>
              <a:ext uri="{FF2B5EF4-FFF2-40B4-BE49-F238E27FC236}">
                <a16:creationId xmlns:a16="http://schemas.microsoft.com/office/drawing/2014/main" id="{9854004D-3735-D25C-450D-EF3CA205E231}"/>
              </a:ext>
            </a:extLst>
          </p:cNvPr>
          <p:cNvSpPr txBox="1">
            <a:spLocks noChangeArrowheads="1"/>
          </p:cNvSpPr>
          <p:nvPr/>
        </p:nvSpPr>
        <p:spPr bwMode="auto">
          <a:xfrm>
            <a:off x="-13557" y="2805344"/>
            <a:ext cx="19372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7F7F7F"/>
              </a:buClr>
              <a:buFont typeface="Arial" panose="020B0604020202020204" pitchFamily="34" charset="0"/>
              <a:buNone/>
            </a:pPr>
            <a:r>
              <a:rPr lang="it-IT" altLang="it-IT" sz="2000" dirty="0">
                <a:solidFill>
                  <a:srgbClr val="000000"/>
                </a:solidFill>
                <a:latin typeface="Arial" panose="020B0604020202020204" pitchFamily="34" charset="0"/>
                <a:ea typeface="ＭＳ Ｐゴシック" panose="020B0600070205080204" pitchFamily="34" charset="-128"/>
              </a:rPr>
              <a:t>GLA  </a:t>
            </a:r>
          </a:p>
          <a:p>
            <a:pPr algn="ctr" eaLnBrk="1" hangingPunct="1">
              <a:spcBef>
                <a:spcPct val="0"/>
              </a:spcBef>
              <a:buClr>
                <a:srgbClr val="7F7F7F"/>
              </a:buClr>
              <a:buFont typeface="Arial" panose="020B0604020202020204" pitchFamily="34" charset="0"/>
              <a:buNone/>
            </a:pPr>
            <a:r>
              <a:rPr lang="it-IT" altLang="it-IT" sz="2000" dirty="0">
                <a:solidFill>
                  <a:srgbClr val="000000"/>
                </a:solidFill>
                <a:latin typeface="Arial" panose="020B0604020202020204" pitchFamily="34" charset="0"/>
                <a:ea typeface="ＭＳ Ｐゴシック" panose="020B0600070205080204" pitchFamily="34" charset="-128"/>
              </a:rPr>
              <a:t>p.(Asn215Ser) </a:t>
            </a:r>
          </a:p>
          <a:p>
            <a:pPr algn="ctr" eaLnBrk="1" hangingPunct="1">
              <a:spcBef>
                <a:spcPct val="0"/>
              </a:spcBef>
              <a:buClr>
                <a:srgbClr val="7F7F7F"/>
              </a:buClr>
              <a:buFont typeface="Arial" panose="020B0604020202020204" pitchFamily="34" charset="0"/>
              <a:buNone/>
            </a:pPr>
            <a:r>
              <a:rPr lang="it-IT" altLang="it-IT" sz="2000" dirty="0" err="1">
                <a:solidFill>
                  <a:srgbClr val="000000"/>
                </a:solidFill>
                <a:latin typeface="Arial" panose="020B0604020202020204" pitchFamily="34" charset="0"/>
                <a:ea typeface="ＭＳ Ｐゴシック" panose="020B0600070205080204" pitchFamily="34" charset="-128"/>
              </a:rPr>
              <a:t>emizygous</a:t>
            </a:r>
            <a:r>
              <a:rPr lang="it-IT" altLang="it-IT" sz="2000" dirty="0">
                <a:solidFill>
                  <a:srgbClr val="000000"/>
                </a:solidFill>
                <a:latin typeface="Arial" panose="020B0604020202020204" pitchFamily="34" charset="0"/>
                <a:ea typeface="ＭＳ Ｐゴシック" panose="020B0600070205080204" pitchFamily="34" charset="-128"/>
              </a:rPr>
              <a:t> </a:t>
            </a:r>
          </a:p>
          <a:p>
            <a:pPr algn="ctr" eaLnBrk="1" hangingPunct="1">
              <a:spcBef>
                <a:spcPct val="0"/>
              </a:spcBef>
              <a:buClr>
                <a:srgbClr val="7F7F7F"/>
              </a:buClr>
              <a:buFont typeface="Arial" panose="020B0604020202020204" pitchFamily="34" charset="0"/>
              <a:buNone/>
            </a:pPr>
            <a:r>
              <a:rPr lang="it-IT" altLang="it-IT" sz="2000" dirty="0" err="1">
                <a:solidFill>
                  <a:srgbClr val="000000"/>
                </a:solidFill>
                <a:latin typeface="Arial" panose="020B0604020202020204" pitchFamily="34" charset="0"/>
                <a:ea typeface="ＭＳ Ｐゴシック" panose="020B0600070205080204" pitchFamily="34" charset="-128"/>
              </a:rPr>
              <a:t>pathogenic</a:t>
            </a:r>
            <a:r>
              <a:rPr lang="it-IT" altLang="it-IT" sz="2000" dirty="0">
                <a:solidFill>
                  <a:srgbClr val="000000"/>
                </a:solidFill>
                <a:latin typeface="Arial" panose="020B0604020202020204" pitchFamily="34" charset="0"/>
                <a:ea typeface="ＭＳ Ｐゴシック" panose="020B0600070205080204" pitchFamily="34" charset="-128"/>
              </a:rPr>
              <a:t> </a:t>
            </a:r>
          </a:p>
        </p:txBody>
      </p:sp>
      <p:sp>
        <p:nvSpPr>
          <p:cNvPr id="56" name="CasellaDiTesto 55">
            <a:extLst>
              <a:ext uri="{FF2B5EF4-FFF2-40B4-BE49-F238E27FC236}">
                <a16:creationId xmlns:a16="http://schemas.microsoft.com/office/drawing/2014/main" id="{1B042899-C391-FDA5-D4A6-30706536B3C0}"/>
              </a:ext>
            </a:extLst>
          </p:cNvPr>
          <p:cNvSpPr txBox="1"/>
          <p:nvPr/>
        </p:nvSpPr>
        <p:spPr>
          <a:xfrm>
            <a:off x="9896424" y="4778165"/>
            <a:ext cx="2534597" cy="830997"/>
          </a:xfrm>
          <a:prstGeom prst="rect">
            <a:avLst/>
          </a:prstGeom>
          <a:noFill/>
        </p:spPr>
        <p:txBody>
          <a:bodyPr wrap="square">
            <a:spAutoFit/>
          </a:bodyPr>
          <a:lstStyle/>
          <a:p>
            <a:pPr algn="ctr">
              <a:spcBef>
                <a:spcPct val="0"/>
              </a:spcBef>
            </a:pPr>
            <a:r>
              <a:rPr lang="en-US" sz="2400" dirty="0">
                <a:solidFill>
                  <a:srgbClr val="00B0F0"/>
                </a:solidFill>
              </a:rPr>
              <a:t>Genetic testing </a:t>
            </a:r>
          </a:p>
          <a:p>
            <a:pPr algn="ctr">
              <a:spcBef>
                <a:spcPct val="0"/>
              </a:spcBef>
            </a:pPr>
            <a:r>
              <a:rPr lang="en-US" sz="2400" dirty="0">
                <a:solidFill>
                  <a:srgbClr val="00B0F0"/>
                </a:solidFill>
              </a:rPr>
              <a:t>in minors</a:t>
            </a:r>
          </a:p>
        </p:txBody>
      </p:sp>
      <p:sp>
        <p:nvSpPr>
          <p:cNvPr id="58" name="Freccia circolare in giù 57">
            <a:extLst>
              <a:ext uri="{FF2B5EF4-FFF2-40B4-BE49-F238E27FC236}">
                <a16:creationId xmlns:a16="http://schemas.microsoft.com/office/drawing/2014/main" id="{05F8F785-B619-5C84-92FF-CA05F9AF5430}"/>
              </a:ext>
            </a:extLst>
          </p:cNvPr>
          <p:cNvSpPr/>
          <p:nvPr/>
        </p:nvSpPr>
        <p:spPr>
          <a:xfrm>
            <a:off x="10349039" y="4293894"/>
            <a:ext cx="907617" cy="374190"/>
          </a:xfrm>
          <a:prstGeom prst="curved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50227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Rectangle 65">
            <a:extLst>
              <a:ext uri="{FF2B5EF4-FFF2-40B4-BE49-F238E27FC236}">
                <a16:creationId xmlns:a16="http://schemas.microsoft.com/office/drawing/2014/main" id="{53684261-4511-ACDA-5453-EEB092C8CD41}"/>
              </a:ext>
            </a:extLst>
          </p:cNvPr>
          <p:cNvSpPr>
            <a:spLocks noChangeArrowheads="1"/>
          </p:cNvSpPr>
          <p:nvPr/>
        </p:nvSpPr>
        <p:spPr bwMode="auto">
          <a:xfrm>
            <a:off x="6072188" y="47625"/>
            <a:ext cx="184150" cy="5191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endParaRPr lang="en-US" altLang="it-IT" sz="2800">
              <a:solidFill>
                <a:srgbClr val="CC3300"/>
              </a:solidFill>
              <a:latin typeface="Garamond" panose="02020404030301010803" pitchFamily="18" charset="0"/>
              <a:ea typeface="ＭＳ Ｐゴシック" panose="020B0600070205080204" pitchFamily="34" charset="-128"/>
            </a:endParaRPr>
          </a:p>
        </p:txBody>
      </p:sp>
      <p:sp>
        <p:nvSpPr>
          <p:cNvPr id="2" name="Rettangolo 1">
            <a:extLst>
              <a:ext uri="{FF2B5EF4-FFF2-40B4-BE49-F238E27FC236}">
                <a16:creationId xmlns:a16="http://schemas.microsoft.com/office/drawing/2014/main" id="{5140B5EA-F9A1-6841-7E80-5CFFCE9D5876}"/>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THE ROLE OF EPIGENETICS </a:t>
            </a:r>
          </a:p>
        </p:txBody>
      </p:sp>
      <p:sp>
        <p:nvSpPr>
          <p:cNvPr id="4" name="CasellaDiTesto 3">
            <a:extLst>
              <a:ext uri="{FF2B5EF4-FFF2-40B4-BE49-F238E27FC236}">
                <a16:creationId xmlns:a16="http://schemas.microsoft.com/office/drawing/2014/main" id="{AB906759-4186-02B0-C24B-7DD1BE7051D4}"/>
              </a:ext>
            </a:extLst>
          </p:cNvPr>
          <p:cNvSpPr txBox="1"/>
          <p:nvPr/>
        </p:nvSpPr>
        <p:spPr>
          <a:xfrm>
            <a:off x="359886" y="863164"/>
            <a:ext cx="5989320" cy="129266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ct val="0"/>
              </a:spcBef>
              <a:buClr>
                <a:srgbClr val="A6A6A6"/>
              </a:buClr>
            </a:pPr>
            <a:r>
              <a:rPr lang="en-US" altLang="it-IT" sz="2400" b="1" dirty="0"/>
              <a:t>May explain the clinical heterogeneity of FD</a:t>
            </a:r>
          </a:p>
          <a:p>
            <a:pPr algn="ctr">
              <a:spcBef>
                <a:spcPct val="0"/>
              </a:spcBef>
              <a:buClr>
                <a:srgbClr val="A6A6A6"/>
              </a:buClr>
            </a:pPr>
            <a:r>
              <a:rPr lang="en-US" altLang="it-IT" dirty="0">
                <a:solidFill>
                  <a:schemeClr val="tx1"/>
                </a:solidFill>
              </a:rPr>
              <a:t>Atypical clinical presentation</a:t>
            </a:r>
          </a:p>
          <a:p>
            <a:pPr algn="ctr">
              <a:spcBef>
                <a:spcPct val="0"/>
              </a:spcBef>
              <a:buClr>
                <a:srgbClr val="A6A6A6"/>
              </a:buClr>
            </a:pPr>
            <a:r>
              <a:rPr lang="en-US" altLang="it-IT" dirty="0">
                <a:solidFill>
                  <a:schemeClr val="tx1"/>
                </a:solidFill>
              </a:rPr>
              <a:t>Heterozygous female carriers of FD can exhibit a spectrum of phenotypes</a:t>
            </a:r>
          </a:p>
        </p:txBody>
      </p:sp>
      <p:pic>
        <p:nvPicPr>
          <p:cNvPr id="11" name="Immagine 10">
            <a:extLst>
              <a:ext uri="{FF2B5EF4-FFF2-40B4-BE49-F238E27FC236}">
                <a16:creationId xmlns:a16="http://schemas.microsoft.com/office/drawing/2014/main" id="{68F31B66-3A9B-3A7F-2C4F-106374A40FEF}"/>
              </a:ext>
            </a:extLst>
          </p:cNvPr>
          <p:cNvPicPr>
            <a:picLocks noChangeAspect="1"/>
          </p:cNvPicPr>
          <p:nvPr/>
        </p:nvPicPr>
        <p:blipFill>
          <a:blip r:embed="rId3"/>
          <a:stretch>
            <a:fillRect/>
          </a:stretch>
        </p:blipFill>
        <p:spPr>
          <a:xfrm>
            <a:off x="1141778" y="2434097"/>
            <a:ext cx="3576860" cy="3680886"/>
          </a:xfrm>
          <a:prstGeom prst="rect">
            <a:avLst/>
          </a:prstGeom>
        </p:spPr>
      </p:pic>
      <p:sp>
        <p:nvSpPr>
          <p:cNvPr id="12" name="CasellaDiTesto 11">
            <a:extLst>
              <a:ext uri="{FF2B5EF4-FFF2-40B4-BE49-F238E27FC236}">
                <a16:creationId xmlns:a16="http://schemas.microsoft.com/office/drawing/2014/main" id="{59D4BAF9-B07C-63BB-82B2-8D659C32C511}"/>
              </a:ext>
            </a:extLst>
          </p:cNvPr>
          <p:cNvSpPr txBox="1"/>
          <p:nvPr/>
        </p:nvSpPr>
        <p:spPr>
          <a:xfrm>
            <a:off x="63102" y="6590425"/>
            <a:ext cx="12192000" cy="307777"/>
          </a:xfrm>
          <a:prstGeom prst="rect">
            <a:avLst/>
          </a:prstGeom>
          <a:noFill/>
        </p:spPr>
        <p:txBody>
          <a:bodyPr wrap="square">
            <a:spAutoFit/>
          </a:bodyPr>
          <a:lstStyle/>
          <a:p>
            <a:r>
              <a:rPr lang="en-US" sz="1400" i="1" dirty="0">
                <a:latin typeface="Arial" panose="020B0604020202020204" pitchFamily="34" charset="0"/>
              </a:rPr>
              <a:t>Hassan S et al Mol Genet and  </a:t>
            </a:r>
            <a:r>
              <a:rPr lang="en-US" sz="1400" i="1" dirty="0" err="1">
                <a:latin typeface="Arial" panose="020B0604020202020204" pitchFamily="34" charset="0"/>
              </a:rPr>
              <a:t>Metabol</a:t>
            </a:r>
            <a:r>
              <a:rPr lang="en-US" sz="1400" i="1" dirty="0">
                <a:latin typeface="Arial" panose="020B0604020202020204" pitchFamily="34" charset="0"/>
              </a:rPr>
              <a:t> 2017</a:t>
            </a:r>
          </a:p>
        </p:txBody>
      </p:sp>
      <p:pic>
        <p:nvPicPr>
          <p:cNvPr id="18" name="Immagine 17">
            <a:extLst>
              <a:ext uri="{FF2B5EF4-FFF2-40B4-BE49-F238E27FC236}">
                <a16:creationId xmlns:a16="http://schemas.microsoft.com/office/drawing/2014/main" id="{EF2C9B0C-C94C-133F-40E0-4546335EF490}"/>
              </a:ext>
            </a:extLst>
          </p:cNvPr>
          <p:cNvPicPr>
            <a:picLocks noChangeAspect="1"/>
          </p:cNvPicPr>
          <p:nvPr/>
        </p:nvPicPr>
        <p:blipFill>
          <a:blip r:embed="rId4"/>
          <a:stretch>
            <a:fillRect/>
          </a:stretch>
        </p:blipFill>
        <p:spPr>
          <a:xfrm>
            <a:off x="5722303" y="2136896"/>
            <a:ext cx="5508624" cy="2046955"/>
          </a:xfrm>
          <a:prstGeom prst="rect">
            <a:avLst/>
          </a:prstGeom>
          <a:ln>
            <a:solidFill>
              <a:schemeClr val="bg1">
                <a:lumMod val="75000"/>
              </a:schemeClr>
            </a:solidFill>
          </a:ln>
        </p:spPr>
      </p:pic>
      <p:sp>
        <p:nvSpPr>
          <p:cNvPr id="20" name="CasellaDiTesto 19">
            <a:extLst>
              <a:ext uri="{FF2B5EF4-FFF2-40B4-BE49-F238E27FC236}">
                <a16:creationId xmlns:a16="http://schemas.microsoft.com/office/drawing/2014/main" id="{8665032F-813A-80B3-54F5-EADF2D00AD96}"/>
              </a:ext>
            </a:extLst>
          </p:cNvPr>
          <p:cNvSpPr txBox="1"/>
          <p:nvPr/>
        </p:nvSpPr>
        <p:spPr>
          <a:xfrm>
            <a:off x="6469698" y="887531"/>
            <a:ext cx="5011102" cy="1477328"/>
          </a:xfrm>
          <a:prstGeom prst="rect">
            <a:avLst/>
          </a:prstGeom>
          <a:noFill/>
        </p:spPr>
        <p:txBody>
          <a:bodyPr wrap="square">
            <a:spAutoFit/>
          </a:bodyPr>
          <a:lstStyle/>
          <a:p>
            <a:pPr algn="ctr">
              <a:spcBef>
                <a:spcPct val="0"/>
              </a:spcBef>
              <a:buClr>
                <a:srgbClr val="A6A6A6"/>
              </a:buClr>
            </a:pPr>
            <a:endParaRPr lang="en-US" altLang="it-IT" sz="1800" b="1" dirty="0"/>
          </a:p>
          <a:p>
            <a:pPr algn="ctr">
              <a:spcBef>
                <a:spcPct val="0"/>
              </a:spcBef>
              <a:buClr>
                <a:srgbClr val="A6A6A6"/>
              </a:buClr>
            </a:pPr>
            <a:r>
              <a:rPr lang="en-US" altLang="it-IT" sz="1800" b="1" dirty="0"/>
              <a:t>Common mechanism:</a:t>
            </a:r>
          </a:p>
          <a:p>
            <a:pPr algn="ctr">
              <a:spcBef>
                <a:spcPct val="0"/>
              </a:spcBef>
              <a:buClr>
                <a:srgbClr val="A6A6A6"/>
              </a:buClr>
            </a:pPr>
            <a:r>
              <a:rPr lang="en-US" altLang="it-IT" sz="1800" dirty="0">
                <a:solidFill>
                  <a:srgbClr val="FF0000"/>
                </a:solidFill>
              </a:rPr>
              <a:t>DNA methylation</a:t>
            </a:r>
            <a:r>
              <a:rPr lang="en-US" altLang="it-IT" sz="1800" dirty="0"/>
              <a:t>, histone modifications,</a:t>
            </a:r>
            <a:r>
              <a:rPr lang="en-US" altLang="it-IT" dirty="0">
                <a:solidFill>
                  <a:schemeClr val="tx1"/>
                </a:solidFill>
              </a:rPr>
              <a:t> microRNAs</a:t>
            </a:r>
          </a:p>
          <a:p>
            <a:pPr algn="ctr">
              <a:spcBef>
                <a:spcPct val="0"/>
              </a:spcBef>
              <a:buClr>
                <a:srgbClr val="A6A6A6"/>
              </a:buClr>
            </a:pPr>
            <a:r>
              <a:rPr lang="en-US" altLang="it-IT" sz="1800" dirty="0"/>
              <a:t> </a:t>
            </a:r>
            <a:endParaRPr lang="it-IT" dirty="0"/>
          </a:p>
        </p:txBody>
      </p:sp>
      <p:pic>
        <p:nvPicPr>
          <p:cNvPr id="26" name="Immagine 25">
            <a:extLst>
              <a:ext uri="{FF2B5EF4-FFF2-40B4-BE49-F238E27FC236}">
                <a16:creationId xmlns:a16="http://schemas.microsoft.com/office/drawing/2014/main" id="{4B620BF2-6F81-2C4C-9B1D-A7666D248E0C}"/>
              </a:ext>
            </a:extLst>
          </p:cNvPr>
          <p:cNvPicPr>
            <a:picLocks noChangeAspect="1"/>
          </p:cNvPicPr>
          <p:nvPr/>
        </p:nvPicPr>
        <p:blipFill>
          <a:blip r:embed="rId5"/>
          <a:stretch>
            <a:fillRect/>
          </a:stretch>
        </p:blipFill>
        <p:spPr>
          <a:xfrm>
            <a:off x="5818505" y="4296212"/>
            <a:ext cx="5316220" cy="2322741"/>
          </a:xfrm>
          <a:prstGeom prst="rect">
            <a:avLst/>
          </a:prstGeom>
          <a:ln>
            <a:solidFill>
              <a:schemeClr val="bg1">
                <a:lumMod val="75000"/>
              </a:schemeClr>
            </a:solidFill>
          </a:ln>
        </p:spPr>
      </p:pic>
    </p:spTree>
    <p:extLst>
      <p:ext uri="{BB962C8B-B14F-4D97-AF65-F5344CB8AC3E}">
        <p14:creationId xmlns:p14="http://schemas.microsoft.com/office/powerpoint/2010/main" val="316666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27587A4-9A3F-FC62-4CB3-3829D604F06F}"/>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Case 2 </a:t>
            </a:r>
          </a:p>
        </p:txBody>
      </p:sp>
      <p:sp>
        <p:nvSpPr>
          <p:cNvPr id="3" name="CasellaDiTesto 2">
            <a:extLst>
              <a:ext uri="{FF2B5EF4-FFF2-40B4-BE49-F238E27FC236}">
                <a16:creationId xmlns:a16="http://schemas.microsoft.com/office/drawing/2014/main" id="{4A3BEF85-9FBE-955A-ED54-715453824242}"/>
              </a:ext>
            </a:extLst>
          </p:cNvPr>
          <p:cNvSpPr txBox="1"/>
          <p:nvPr/>
        </p:nvSpPr>
        <p:spPr>
          <a:xfrm>
            <a:off x="655320" y="4804114"/>
            <a:ext cx="10881360" cy="1938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ctr">
              <a:spcBef>
                <a:spcPct val="0"/>
              </a:spcBef>
              <a:buClr>
                <a:srgbClr val="A6A6A6"/>
              </a:buClr>
              <a:buFont typeface="Arial" panose="020B0604020202020204" pitchFamily="34" charset="0"/>
              <a:buChar char="•"/>
            </a:pPr>
            <a:r>
              <a:rPr lang="en-US" altLang="it-IT" sz="2400" dirty="0"/>
              <a:t>A 65 year-old male with obstructive hypertrophy cardiomyopathy </a:t>
            </a:r>
            <a:r>
              <a:rPr lang="en-US" sz="2400" b="0" i="0" dirty="0">
                <a:solidFill>
                  <a:srgbClr val="333333"/>
                </a:solidFill>
                <a:effectLst/>
                <a:latin typeface="Guardian TextSans Web"/>
              </a:rPr>
              <a:t>diagnosed during routine evaluation for hypertension </a:t>
            </a:r>
            <a:r>
              <a:rPr lang="en-US" altLang="it-IT" sz="2400" dirty="0"/>
              <a:t> </a:t>
            </a:r>
          </a:p>
          <a:p>
            <a:pPr marL="342900" indent="-342900" algn="ctr">
              <a:spcBef>
                <a:spcPct val="0"/>
              </a:spcBef>
              <a:buClr>
                <a:srgbClr val="A6A6A6"/>
              </a:buClr>
              <a:buFont typeface="Arial" panose="020B0604020202020204" pitchFamily="34" charset="0"/>
              <a:buChar char="•"/>
            </a:pPr>
            <a:r>
              <a:rPr lang="en-US" altLang="it-IT" sz="2400" dirty="0"/>
              <a:t>Mild renal insufficiency</a:t>
            </a:r>
          </a:p>
          <a:p>
            <a:pPr marL="342900" indent="-342900" algn="ctr">
              <a:spcBef>
                <a:spcPct val="0"/>
              </a:spcBef>
              <a:buClr>
                <a:srgbClr val="A6A6A6"/>
              </a:buClr>
              <a:buFont typeface="Arial" panose="020B0604020202020204" pitchFamily="34" charset="0"/>
              <a:buChar char="•"/>
            </a:pPr>
            <a:r>
              <a:rPr lang="en-US" altLang="it-IT" sz="2400" dirty="0"/>
              <a:t>Dyspnea</a:t>
            </a:r>
          </a:p>
          <a:p>
            <a:pPr marL="342900" indent="-342900" algn="ctr">
              <a:spcBef>
                <a:spcPct val="0"/>
              </a:spcBef>
              <a:buClr>
                <a:srgbClr val="A6A6A6"/>
              </a:buClr>
              <a:buFont typeface="Arial" panose="020B0604020202020204" pitchFamily="34" charset="0"/>
              <a:buChar char="•"/>
            </a:pPr>
            <a:r>
              <a:rPr lang="en-US" altLang="it-IT" sz="2400" dirty="0"/>
              <a:t>Negative family history</a:t>
            </a:r>
          </a:p>
        </p:txBody>
      </p:sp>
      <p:pic>
        <p:nvPicPr>
          <p:cNvPr id="5" name="APICALE OK.avi">
            <a:hlinkClick r:id="" action="ppaction://media"/>
            <a:extLst>
              <a:ext uri="{FF2B5EF4-FFF2-40B4-BE49-F238E27FC236}">
                <a16:creationId xmlns:a16="http://schemas.microsoft.com/office/drawing/2014/main" id="{826FDED8-C71B-B175-89DB-190FF45B51E4}"/>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a:xfrm>
            <a:off x="452703" y="861158"/>
            <a:ext cx="5477260" cy="3779203"/>
          </a:xfrm>
          <a:prstGeom prst="rect">
            <a:avLst/>
          </a:prstGeom>
        </p:spPr>
      </p:pic>
      <p:pic>
        <p:nvPicPr>
          <p:cNvPr id="8" name="Immagine 7">
            <a:extLst>
              <a:ext uri="{FF2B5EF4-FFF2-40B4-BE49-F238E27FC236}">
                <a16:creationId xmlns:a16="http://schemas.microsoft.com/office/drawing/2014/main" id="{F243AD71-046B-1873-D941-D9D9E6E3D708}"/>
              </a:ext>
            </a:extLst>
          </p:cNvPr>
          <p:cNvPicPr>
            <a:picLocks noChangeAspect="1"/>
          </p:cNvPicPr>
          <p:nvPr/>
        </p:nvPicPr>
        <p:blipFill>
          <a:blip r:embed="rId4"/>
          <a:stretch>
            <a:fillRect/>
          </a:stretch>
        </p:blipFill>
        <p:spPr>
          <a:xfrm>
            <a:off x="6995478" y="1064358"/>
            <a:ext cx="3276282" cy="3739756"/>
          </a:xfrm>
          <a:prstGeom prst="rect">
            <a:avLst/>
          </a:prstGeom>
        </p:spPr>
      </p:pic>
    </p:spTree>
    <p:extLst>
      <p:ext uri="{BB962C8B-B14F-4D97-AF65-F5344CB8AC3E}">
        <p14:creationId xmlns:p14="http://schemas.microsoft.com/office/powerpoint/2010/main" val="3373649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FAE4856-F9FF-3253-C6D2-6E9E65B53142}"/>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Case 2 </a:t>
            </a:r>
          </a:p>
        </p:txBody>
      </p:sp>
      <p:pic>
        <p:nvPicPr>
          <p:cNvPr id="11" name="Immagine 10">
            <a:extLst>
              <a:ext uri="{FF2B5EF4-FFF2-40B4-BE49-F238E27FC236}">
                <a16:creationId xmlns:a16="http://schemas.microsoft.com/office/drawing/2014/main" id="{6D5C384D-35C9-3883-54A2-55C5467D00CC}"/>
              </a:ext>
            </a:extLst>
          </p:cNvPr>
          <p:cNvPicPr>
            <a:picLocks noChangeAspect="1"/>
          </p:cNvPicPr>
          <p:nvPr/>
        </p:nvPicPr>
        <p:blipFill>
          <a:blip r:embed="rId3"/>
          <a:stretch>
            <a:fillRect/>
          </a:stretch>
        </p:blipFill>
        <p:spPr>
          <a:xfrm>
            <a:off x="2689392" y="4913178"/>
            <a:ext cx="7019925" cy="1905000"/>
          </a:xfrm>
          <a:prstGeom prst="rect">
            <a:avLst/>
          </a:prstGeom>
          <a:ln>
            <a:solidFill>
              <a:schemeClr val="accent1">
                <a:shade val="15000"/>
              </a:schemeClr>
            </a:solidFill>
          </a:ln>
        </p:spPr>
      </p:pic>
      <p:pic>
        <p:nvPicPr>
          <p:cNvPr id="20" name="Immagine 19">
            <a:extLst>
              <a:ext uri="{FF2B5EF4-FFF2-40B4-BE49-F238E27FC236}">
                <a16:creationId xmlns:a16="http://schemas.microsoft.com/office/drawing/2014/main" id="{B8819014-E51E-3DB6-F2FC-82C27E0B2D01}"/>
              </a:ext>
            </a:extLst>
          </p:cNvPr>
          <p:cNvPicPr>
            <a:picLocks noChangeAspect="1"/>
          </p:cNvPicPr>
          <p:nvPr/>
        </p:nvPicPr>
        <p:blipFill>
          <a:blip r:embed="rId4"/>
          <a:stretch>
            <a:fillRect/>
          </a:stretch>
        </p:blipFill>
        <p:spPr>
          <a:xfrm>
            <a:off x="2166937" y="1685040"/>
            <a:ext cx="7858125" cy="3162300"/>
          </a:xfrm>
          <a:prstGeom prst="rect">
            <a:avLst/>
          </a:prstGeom>
        </p:spPr>
      </p:pic>
      <p:sp>
        <p:nvSpPr>
          <p:cNvPr id="22" name="CasellaDiTesto 21">
            <a:extLst>
              <a:ext uri="{FF2B5EF4-FFF2-40B4-BE49-F238E27FC236}">
                <a16:creationId xmlns:a16="http://schemas.microsoft.com/office/drawing/2014/main" id="{79EB25FB-42B6-A4AC-BB3C-8CB674762598}"/>
              </a:ext>
            </a:extLst>
          </p:cNvPr>
          <p:cNvSpPr txBox="1"/>
          <p:nvPr/>
        </p:nvSpPr>
        <p:spPr>
          <a:xfrm>
            <a:off x="4643896" y="839006"/>
            <a:ext cx="8351520" cy="830997"/>
          </a:xfrm>
          <a:prstGeom prst="rect">
            <a:avLst/>
          </a:prstGeom>
          <a:noFill/>
        </p:spPr>
        <p:txBody>
          <a:bodyPr wrap="square">
            <a:spAutoFit/>
          </a:bodyPr>
          <a:lstStyle/>
          <a:p>
            <a:r>
              <a:rPr lang="en-US" sz="2400" dirty="0">
                <a:solidFill>
                  <a:schemeClr val="dk1"/>
                </a:solidFill>
              </a:rPr>
              <a:t>Diagnosis of FD was suspected by the cardiac surgeon and confirmed by histological and genetic examinations</a:t>
            </a:r>
            <a:endParaRPr lang="it-IT" sz="2400" dirty="0">
              <a:solidFill>
                <a:schemeClr val="dk1"/>
              </a:solidFill>
            </a:endParaRPr>
          </a:p>
        </p:txBody>
      </p:sp>
      <p:sp>
        <p:nvSpPr>
          <p:cNvPr id="23" name="CasellaDiTesto 22">
            <a:extLst>
              <a:ext uri="{FF2B5EF4-FFF2-40B4-BE49-F238E27FC236}">
                <a16:creationId xmlns:a16="http://schemas.microsoft.com/office/drawing/2014/main" id="{47FF3B0A-0111-F233-F68A-6C542D102220}"/>
              </a:ext>
            </a:extLst>
          </p:cNvPr>
          <p:cNvSpPr txBox="1"/>
          <p:nvPr/>
        </p:nvSpPr>
        <p:spPr>
          <a:xfrm>
            <a:off x="359886" y="1014310"/>
            <a:ext cx="2982612" cy="461665"/>
          </a:xfrm>
          <a:prstGeom prst="rect">
            <a:avLst/>
          </a:prstGeom>
          <a:noFill/>
        </p:spPr>
        <p:txBody>
          <a:bodyPr wrap="none" rtlCol="0">
            <a:spAutoFit/>
          </a:bodyPr>
          <a:lstStyle/>
          <a:p>
            <a:pPr algn="ctr">
              <a:spcBef>
                <a:spcPct val="0"/>
              </a:spcBef>
            </a:pPr>
            <a:r>
              <a:rPr lang="it-IT" sz="2400" dirty="0">
                <a:solidFill>
                  <a:srgbClr val="00B0F0"/>
                </a:solidFill>
              </a:rPr>
              <a:t>SURGICAL MYECTOMY</a:t>
            </a:r>
          </a:p>
        </p:txBody>
      </p:sp>
      <p:sp>
        <p:nvSpPr>
          <p:cNvPr id="24" name="Freccia a destra 23">
            <a:extLst>
              <a:ext uri="{FF2B5EF4-FFF2-40B4-BE49-F238E27FC236}">
                <a16:creationId xmlns:a16="http://schemas.microsoft.com/office/drawing/2014/main" id="{62B6032B-55A4-2DD7-65C5-C0374C7B5097}"/>
              </a:ext>
            </a:extLst>
          </p:cNvPr>
          <p:cNvSpPr/>
          <p:nvPr/>
        </p:nvSpPr>
        <p:spPr>
          <a:xfrm>
            <a:off x="3535680" y="1106643"/>
            <a:ext cx="325120" cy="369332"/>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3009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FAE4856-F9FF-3253-C6D2-6E9E65B53142}"/>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Case 2 </a:t>
            </a:r>
          </a:p>
        </p:txBody>
      </p:sp>
      <p:sp>
        <p:nvSpPr>
          <p:cNvPr id="22" name="CasellaDiTesto 21">
            <a:extLst>
              <a:ext uri="{FF2B5EF4-FFF2-40B4-BE49-F238E27FC236}">
                <a16:creationId xmlns:a16="http://schemas.microsoft.com/office/drawing/2014/main" id="{79EB25FB-42B6-A4AC-BB3C-8CB674762598}"/>
              </a:ext>
            </a:extLst>
          </p:cNvPr>
          <p:cNvSpPr txBox="1"/>
          <p:nvPr/>
        </p:nvSpPr>
        <p:spPr>
          <a:xfrm>
            <a:off x="3323096" y="994688"/>
            <a:ext cx="5861544" cy="461665"/>
          </a:xfrm>
          <a:prstGeom prst="rect">
            <a:avLst/>
          </a:prstGeom>
          <a:noFill/>
          <a:ln>
            <a:solidFill>
              <a:srgbClr val="FF0000"/>
            </a:solidFill>
          </a:ln>
        </p:spPr>
        <p:txBody>
          <a:bodyPr wrap="square">
            <a:spAutoFit/>
          </a:bodyPr>
          <a:lstStyle/>
          <a:p>
            <a:r>
              <a:rPr lang="en-US" sz="2400" dirty="0">
                <a:solidFill>
                  <a:srgbClr val="FF0000"/>
                </a:solidFill>
              </a:rPr>
              <a:t>Diagnosis of FD confirmed by genetic testing</a:t>
            </a:r>
            <a:endParaRPr lang="it-IT" sz="2400" dirty="0">
              <a:solidFill>
                <a:srgbClr val="FF0000"/>
              </a:solidFill>
            </a:endParaRPr>
          </a:p>
        </p:txBody>
      </p:sp>
      <p:sp>
        <p:nvSpPr>
          <p:cNvPr id="2" name="Freccia a destra 1">
            <a:extLst>
              <a:ext uri="{FF2B5EF4-FFF2-40B4-BE49-F238E27FC236}">
                <a16:creationId xmlns:a16="http://schemas.microsoft.com/office/drawing/2014/main" id="{2DD89EF2-2BD2-052E-D56B-93CB3B2E1764}"/>
              </a:ext>
            </a:extLst>
          </p:cNvPr>
          <p:cNvSpPr/>
          <p:nvPr/>
        </p:nvSpPr>
        <p:spPr>
          <a:xfrm>
            <a:off x="1975803" y="3429000"/>
            <a:ext cx="325120" cy="36933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Picture 5">
            <a:extLst>
              <a:ext uri="{FF2B5EF4-FFF2-40B4-BE49-F238E27FC236}">
                <a16:creationId xmlns:a16="http://schemas.microsoft.com/office/drawing/2014/main" id="{3D6CAECF-6B43-F0E5-CBB8-8F36B49C9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0" y="1621849"/>
            <a:ext cx="7056437"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a:extLst>
              <a:ext uri="{FF2B5EF4-FFF2-40B4-BE49-F238E27FC236}">
                <a16:creationId xmlns:a16="http://schemas.microsoft.com/office/drawing/2014/main" id="{37E518B7-76E5-EA58-1D5A-C1BC98C5E24B}"/>
              </a:ext>
            </a:extLst>
          </p:cNvPr>
          <p:cNvSpPr txBox="1"/>
          <p:nvPr/>
        </p:nvSpPr>
        <p:spPr>
          <a:xfrm>
            <a:off x="121462" y="4144018"/>
            <a:ext cx="2596021" cy="830997"/>
          </a:xfrm>
          <a:prstGeom prst="rect">
            <a:avLst/>
          </a:prstGeom>
          <a:noFill/>
        </p:spPr>
        <p:txBody>
          <a:bodyPr wrap="square">
            <a:spAutoFit/>
          </a:bodyPr>
          <a:lstStyle/>
          <a:p>
            <a:pPr algn="ctr">
              <a:spcBef>
                <a:spcPct val="0"/>
              </a:spcBef>
            </a:pPr>
            <a:r>
              <a:rPr lang="en-US" sz="2400" dirty="0">
                <a:solidFill>
                  <a:srgbClr val="00B0F0"/>
                </a:solidFill>
              </a:rPr>
              <a:t>Absent activity of alpha-gal A!</a:t>
            </a:r>
          </a:p>
        </p:txBody>
      </p:sp>
    </p:spTree>
    <p:extLst>
      <p:ext uri="{BB962C8B-B14F-4D97-AF65-F5344CB8AC3E}">
        <p14:creationId xmlns:p14="http://schemas.microsoft.com/office/powerpoint/2010/main" val="1801362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680E78-A20D-16CD-A48B-580880EE33D3}"/>
              </a:ext>
            </a:extLst>
          </p:cNvPr>
          <p:cNvPicPr>
            <a:picLocks noChangeAspect="1"/>
          </p:cNvPicPr>
          <p:nvPr/>
        </p:nvPicPr>
        <p:blipFill>
          <a:blip r:embed="rId2"/>
          <a:stretch>
            <a:fillRect/>
          </a:stretch>
        </p:blipFill>
        <p:spPr>
          <a:xfrm>
            <a:off x="2157412" y="1288018"/>
            <a:ext cx="7877175" cy="5200650"/>
          </a:xfrm>
          <a:prstGeom prst="rect">
            <a:avLst/>
          </a:prstGeom>
        </p:spPr>
      </p:pic>
      <p:sp>
        <p:nvSpPr>
          <p:cNvPr id="6" name="CasellaDiTesto 5">
            <a:extLst>
              <a:ext uri="{FF2B5EF4-FFF2-40B4-BE49-F238E27FC236}">
                <a16:creationId xmlns:a16="http://schemas.microsoft.com/office/drawing/2014/main" id="{2BD12BAD-BFE6-F22D-6C63-67FF6ACDFD96}"/>
              </a:ext>
            </a:extLst>
          </p:cNvPr>
          <p:cNvSpPr txBox="1"/>
          <p:nvPr/>
        </p:nvSpPr>
        <p:spPr>
          <a:xfrm>
            <a:off x="0" y="6488668"/>
            <a:ext cx="6096000" cy="307777"/>
          </a:xfrm>
          <a:prstGeom prst="rect">
            <a:avLst/>
          </a:prstGeom>
          <a:noFill/>
        </p:spPr>
        <p:txBody>
          <a:bodyPr wrap="square">
            <a:spAutoFit/>
          </a:bodyPr>
          <a:lstStyle/>
          <a:p>
            <a:pPr eaLnBrk="1" hangingPunct="1">
              <a:lnSpc>
                <a:spcPct val="100000"/>
              </a:lnSpc>
              <a:spcBef>
                <a:spcPct val="0"/>
              </a:spcBef>
              <a:buFontTx/>
              <a:buNone/>
            </a:pPr>
            <a:r>
              <a:rPr lang="it-IT" altLang="it-IT" sz="1400" i="1" dirty="0">
                <a:latin typeface="Arial" panose="020B0604020202020204" pitchFamily="34" charset="0"/>
              </a:rPr>
              <a:t>Pieroni M  et al. JACC 2021</a:t>
            </a:r>
          </a:p>
        </p:txBody>
      </p:sp>
      <p:sp>
        <p:nvSpPr>
          <p:cNvPr id="13" name="Rettangolo 12">
            <a:extLst>
              <a:ext uri="{FF2B5EF4-FFF2-40B4-BE49-F238E27FC236}">
                <a16:creationId xmlns:a16="http://schemas.microsoft.com/office/drawing/2014/main" id="{F202EC95-BABD-A729-E520-1517B7903A41}"/>
              </a:ext>
            </a:extLst>
          </p:cNvPr>
          <p:cNvSpPr/>
          <p:nvPr/>
        </p:nvSpPr>
        <p:spPr>
          <a:xfrm>
            <a:off x="1017917" y="357871"/>
            <a:ext cx="96443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THERAPIES FOR FD</a:t>
            </a:r>
          </a:p>
        </p:txBody>
      </p:sp>
    </p:spTree>
    <p:extLst>
      <p:ext uri="{BB962C8B-B14F-4D97-AF65-F5344CB8AC3E}">
        <p14:creationId xmlns:p14="http://schemas.microsoft.com/office/powerpoint/2010/main" val="386107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3"/>
          <a:stretch>
            <a:fillRect/>
          </a:stretch>
        </p:blipFill>
        <p:spPr>
          <a:xfrm>
            <a:off x="1631407" y="3819739"/>
            <a:ext cx="7132586" cy="1854000"/>
          </a:xfrm>
          <a:prstGeom prst="rect">
            <a:avLst/>
          </a:prstGeom>
        </p:spPr>
      </p:pic>
      <p:sp>
        <p:nvSpPr>
          <p:cNvPr id="11" name="Freccia in su 10"/>
          <p:cNvSpPr/>
          <p:nvPr/>
        </p:nvSpPr>
        <p:spPr>
          <a:xfrm>
            <a:off x="2099516" y="5613012"/>
            <a:ext cx="484632" cy="679589"/>
          </a:xfrm>
          <a:prstGeom prst="up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it-IT"/>
          </a:p>
        </p:txBody>
      </p:sp>
      <p:sp>
        <p:nvSpPr>
          <p:cNvPr id="10" name="CasellaDiTesto 9"/>
          <p:cNvSpPr txBox="1"/>
          <p:nvPr/>
        </p:nvSpPr>
        <p:spPr>
          <a:xfrm>
            <a:off x="1603905" y="1665931"/>
            <a:ext cx="2670924" cy="83099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it-IT" sz="2400" dirty="0" err="1">
                <a:effectLst>
                  <a:outerShdw blurRad="38100" dist="38100" dir="2700000" algn="tl">
                    <a:srgbClr val="000000">
                      <a:alpha val="43137"/>
                    </a:srgbClr>
                  </a:outerShdw>
                </a:effectLst>
              </a:rPr>
              <a:t>Prevalence</a:t>
            </a:r>
            <a:endParaRPr lang="it-IT" sz="2400" dirty="0">
              <a:effectLst>
                <a:outerShdw blurRad="38100" dist="38100" dir="2700000" algn="tl">
                  <a:srgbClr val="000000">
                    <a:alpha val="43137"/>
                  </a:srgbClr>
                </a:outerShdw>
              </a:effectLst>
            </a:endParaRPr>
          </a:p>
          <a:p>
            <a:r>
              <a:rPr lang="it-IT" sz="2400" dirty="0">
                <a:effectLst>
                  <a:outerShdw blurRad="38100" dist="38100" dir="2700000" algn="tl">
                    <a:srgbClr val="000000">
                      <a:alpha val="43137"/>
                    </a:srgbClr>
                  </a:outerShdw>
                </a:effectLst>
              </a:rPr>
              <a:t>1:40000 - 1 :117000</a:t>
            </a:r>
          </a:p>
        </p:txBody>
      </p:sp>
      <p:sp>
        <p:nvSpPr>
          <p:cNvPr id="13" name="Rettangolo 12"/>
          <p:cNvSpPr/>
          <p:nvPr/>
        </p:nvSpPr>
        <p:spPr>
          <a:xfrm>
            <a:off x="3017695" y="129429"/>
            <a:ext cx="5303568"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ANDERSON-FABRY DISEASE </a:t>
            </a:r>
          </a:p>
        </p:txBody>
      </p:sp>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212" t="9280" r="22908" b="5303"/>
          <a:stretch/>
        </p:blipFill>
        <p:spPr bwMode="auto">
          <a:xfrm>
            <a:off x="8219089" y="920189"/>
            <a:ext cx="3780527" cy="336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1603905" y="3505734"/>
            <a:ext cx="1475854" cy="2769705"/>
          </a:xfrm>
          <a:prstGeom prst="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 name="Freccia in giù 1">
            <a:extLst>
              <a:ext uri="{FF2B5EF4-FFF2-40B4-BE49-F238E27FC236}">
                <a16:creationId xmlns:a16="http://schemas.microsoft.com/office/drawing/2014/main" id="{25A37664-5D54-8D23-8378-FA58ACB9103D}"/>
              </a:ext>
            </a:extLst>
          </p:cNvPr>
          <p:cNvSpPr/>
          <p:nvPr/>
        </p:nvSpPr>
        <p:spPr>
          <a:xfrm>
            <a:off x="3433311" y="3624369"/>
            <a:ext cx="327805" cy="3907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Freccia in giù 2">
            <a:extLst>
              <a:ext uri="{FF2B5EF4-FFF2-40B4-BE49-F238E27FC236}">
                <a16:creationId xmlns:a16="http://schemas.microsoft.com/office/drawing/2014/main" id="{C1F9C70C-2730-C432-70E5-EE5B64EA2DA3}"/>
              </a:ext>
            </a:extLst>
          </p:cNvPr>
          <p:cNvSpPr/>
          <p:nvPr/>
        </p:nvSpPr>
        <p:spPr>
          <a:xfrm>
            <a:off x="7430493" y="4015487"/>
            <a:ext cx="327805" cy="3907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Freccia in giù 3">
            <a:extLst>
              <a:ext uri="{FF2B5EF4-FFF2-40B4-BE49-F238E27FC236}">
                <a16:creationId xmlns:a16="http://schemas.microsoft.com/office/drawing/2014/main" id="{EA4B6E0B-DD74-5204-A99F-A86F23F3E130}"/>
              </a:ext>
            </a:extLst>
          </p:cNvPr>
          <p:cNvSpPr/>
          <p:nvPr/>
        </p:nvSpPr>
        <p:spPr>
          <a:xfrm rot="10800000">
            <a:off x="4370715" y="5779219"/>
            <a:ext cx="327805" cy="390740"/>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in giù 5">
            <a:extLst>
              <a:ext uri="{FF2B5EF4-FFF2-40B4-BE49-F238E27FC236}">
                <a16:creationId xmlns:a16="http://schemas.microsoft.com/office/drawing/2014/main" id="{837EE1C4-8CAF-83A7-730C-E02CDD31499B}"/>
              </a:ext>
            </a:extLst>
          </p:cNvPr>
          <p:cNvSpPr/>
          <p:nvPr/>
        </p:nvSpPr>
        <p:spPr>
          <a:xfrm rot="10800000">
            <a:off x="6843620" y="5852868"/>
            <a:ext cx="327805" cy="390740"/>
          </a:xfrm>
          <a:prstGeom prst="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0502CCC7-B788-C2D7-5147-76A998610FD4}"/>
              </a:ext>
            </a:extLst>
          </p:cNvPr>
          <p:cNvSpPr txBox="1"/>
          <p:nvPr/>
        </p:nvSpPr>
        <p:spPr>
          <a:xfrm>
            <a:off x="126688" y="6470809"/>
            <a:ext cx="6096000" cy="369332"/>
          </a:xfrm>
          <a:prstGeom prst="rect">
            <a:avLst/>
          </a:prstGeom>
          <a:noFill/>
        </p:spPr>
        <p:txBody>
          <a:bodyPr wrap="square">
            <a:spAutoFit/>
          </a:bodyPr>
          <a:lstStyle/>
          <a:p>
            <a:pPr eaLnBrk="1" hangingPunct="1">
              <a:lnSpc>
                <a:spcPct val="100000"/>
              </a:lnSpc>
              <a:spcBef>
                <a:spcPct val="0"/>
              </a:spcBef>
              <a:buFontTx/>
              <a:buNone/>
            </a:pPr>
            <a:r>
              <a:rPr lang="it-IT" altLang="it-IT" sz="1800" i="1" dirty="0">
                <a:latin typeface="Arial" panose="020B0604020202020204" pitchFamily="34" charset="0"/>
              </a:rPr>
              <a:t>Ortiz A et al. </a:t>
            </a:r>
            <a:r>
              <a:rPr lang="it-IT" altLang="it-IT" sz="1800" i="1" dirty="0" err="1">
                <a:latin typeface="Arial" panose="020B0604020202020204" pitchFamily="34" charset="0"/>
              </a:rPr>
              <a:t>Molec</a:t>
            </a:r>
            <a:r>
              <a:rPr lang="it-IT" altLang="it-IT" sz="1800" i="1" dirty="0">
                <a:latin typeface="Arial" panose="020B0604020202020204" pitchFamily="34" charset="0"/>
              </a:rPr>
              <a:t> </a:t>
            </a:r>
            <a:r>
              <a:rPr lang="it-IT" altLang="it-IT" sz="1800" i="1" dirty="0" err="1">
                <a:latin typeface="Arial" panose="020B0604020202020204" pitchFamily="34" charset="0"/>
              </a:rPr>
              <a:t>Gen</a:t>
            </a:r>
            <a:r>
              <a:rPr lang="it-IT" altLang="it-IT" sz="1800" i="1" dirty="0">
                <a:latin typeface="Arial" panose="020B0604020202020204" pitchFamily="34" charset="0"/>
              </a:rPr>
              <a:t> and </a:t>
            </a:r>
            <a:r>
              <a:rPr lang="it-IT" altLang="it-IT" sz="1800" i="1" dirty="0" err="1">
                <a:latin typeface="Arial" panose="020B0604020202020204" pitchFamily="34" charset="0"/>
              </a:rPr>
              <a:t>Metab</a:t>
            </a:r>
            <a:r>
              <a:rPr lang="it-IT" altLang="it-IT" sz="1800" i="1" dirty="0">
                <a:latin typeface="Arial" panose="020B0604020202020204" pitchFamily="34" charset="0"/>
              </a:rPr>
              <a:t> 2018</a:t>
            </a:r>
          </a:p>
        </p:txBody>
      </p:sp>
    </p:spTree>
    <p:extLst>
      <p:ext uri="{BB962C8B-B14F-4D97-AF65-F5344CB8AC3E}">
        <p14:creationId xmlns:p14="http://schemas.microsoft.com/office/powerpoint/2010/main" val="81402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a:extLst>
              <a:ext uri="{FF2B5EF4-FFF2-40B4-BE49-F238E27FC236}">
                <a16:creationId xmlns:a16="http://schemas.microsoft.com/office/drawing/2014/main" id="{DBDB2258-471A-AF4C-928D-BD9402E32D84}"/>
              </a:ext>
            </a:extLst>
          </p:cNvPr>
          <p:cNvSpPr>
            <a:spLocks noChangeArrowheads="1"/>
          </p:cNvSpPr>
          <p:nvPr/>
        </p:nvSpPr>
        <p:spPr bwMode="auto">
          <a:xfrm>
            <a:off x="1684281" y="1099047"/>
            <a:ext cx="8143875" cy="1572866"/>
          </a:xfrm>
          <a:prstGeom prst="rect">
            <a:avLst/>
          </a:prstGeom>
          <a:noFill/>
          <a:ln>
            <a:noFill/>
          </a:ln>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indent="0" algn="just">
              <a:lnSpc>
                <a:spcPct val="150000"/>
              </a:lnSpc>
              <a:spcBef>
                <a:spcPct val="0"/>
              </a:spcBef>
              <a:buNone/>
              <a:defRPr/>
            </a:pPr>
            <a:r>
              <a:rPr lang="en-US" altLang="it-IT" sz="2400" dirty="0">
                <a:solidFill>
                  <a:schemeClr val="dk1"/>
                </a:solidFill>
                <a:latin typeface="+mn-lt"/>
                <a:ea typeface="+mn-ea"/>
              </a:rPr>
              <a:t>Genetic testing for: </a:t>
            </a:r>
          </a:p>
          <a:p>
            <a:pPr algn="just">
              <a:lnSpc>
                <a:spcPct val="150000"/>
              </a:lnSpc>
              <a:spcBef>
                <a:spcPct val="0"/>
              </a:spcBef>
              <a:buFont typeface="Wingdings" panose="05000000000000000000" pitchFamily="2" charset="2"/>
              <a:buChar char="Ø"/>
              <a:defRPr/>
            </a:pPr>
            <a:r>
              <a:rPr lang="en-US" altLang="it-IT" sz="2400" b="1" dirty="0" err="1">
                <a:solidFill>
                  <a:schemeClr val="dk1"/>
                </a:solidFill>
                <a:latin typeface="+mn-lt"/>
                <a:ea typeface="+mn-ea"/>
              </a:rPr>
              <a:t>Phenotipic</a:t>
            </a:r>
            <a:r>
              <a:rPr lang="en-US" altLang="it-IT" sz="2400" b="1" dirty="0">
                <a:solidFill>
                  <a:schemeClr val="dk1"/>
                </a:solidFill>
                <a:latin typeface="+mn-lt"/>
                <a:ea typeface="+mn-ea"/>
              </a:rPr>
              <a:t> classification</a:t>
            </a:r>
          </a:p>
          <a:p>
            <a:pPr marL="0" indent="0" algn="just">
              <a:lnSpc>
                <a:spcPct val="150000"/>
              </a:lnSpc>
              <a:spcBef>
                <a:spcPct val="0"/>
              </a:spcBef>
              <a:buNone/>
              <a:defRPr/>
            </a:pPr>
            <a:endParaRPr lang="en-US" altLang="it-IT" sz="1800" dirty="0">
              <a:latin typeface="+mn-lt"/>
              <a:ea typeface="MS PGothic" panose="020B0600070205080204" pitchFamily="34" charset="-128"/>
            </a:endParaRPr>
          </a:p>
        </p:txBody>
      </p:sp>
      <p:sp>
        <p:nvSpPr>
          <p:cNvPr id="47113" name="Rettangolo 18">
            <a:extLst>
              <a:ext uri="{FF2B5EF4-FFF2-40B4-BE49-F238E27FC236}">
                <a16:creationId xmlns:a16="http://schemas.microsoft.com/office/drawing/2014/main" id="{67A4CC8C-2657-C099-721E-B8EE4FC0C436}"/>
              </a:ext>
            </a:extLst>
          </p:cNvPr>
          <p:cNvSpPr>
            <a:spLocks noChangeArrowheads="1"/>
          </p:cNvSpPr>
          <p:nvPr/>
        </p:nvSpPr>
        <p:spPr bwMode="auto">
          <a:xfrm>
            <a:off x="1841500" y="2143125"/>
            <a:ext cx="6294438" cy="128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lnSpc>
                <a:spcPct val="150000"/>
              </a:lnSpc>
              <a:spcBef>
                <a:spcPct val="0"/>
              </a:spcBef>
              <a:buFont typeface="Wingdings" panose="05000000000000000000" pitchFamily="2" charset="2"/>
              <a:buChar char="Ø"/>
            </a:pPr>
            <a:r>
              <a:rPr lang="en-US" altLang="it-IT" sz="1800" dirty="0">
                <a:solidFill>
                  <a:srgbClr val="000000"/>
                </a:solidFill>
                <a:latin typeface="Arial" panose="020B0604020202020204" pitchFamily="34" charset="0"/>
              </a:rPr>
              <a:t>Genotype / phenotype correlations (classical vs atypical form) </a:t>
            </a:r>
          </a:p>
          <a:p>
            <a:pPr algn="just">
              <a:lnSpc>
                <a:spcPct val="150000"/>
              </a:lnSpc>
              <a:spcBef>
                <a:spcPct val="0"/>
              </a:spcBef>
              <a:buFont typeface="Wingdings" panose="05000000000000000000" pitchFamily="2" charset="2"/>
              <a:buChar char="Ø"/>
            </a:pPr>
            <a:r>
              <a:rPr lang="en-US" altLang="it-IT" sz="1800" dirty="0">
                <a:solidFill>
                  <a:srgbClr val="000000"/>
                </a:solidFill>
                <a:latin typeface="Arial" panose="020B0604020202020204" pitchFamily="34" charset="0"/>
              </a:rPr>
              <a:t>Therapies (ERT, Chaperone, gene therapy)</a:t>
            </a:r>
          </a:p>
        </p:txBody>
      </p:sp>
      <p:pic>
        <p:nvPicPr>
          <p:cNvPr id="47114" name="Immagine 10">
            <a:extLst>
              <a:ext uri="{FF2B5EF4-FFF2-40B4-BE49-F238E27FC236}">
                <a16:creationId xmlns:a16="http://schemas.microsoft.com/office/drawing/2014/main" id="{47DE2D33-13BE-022A-587C-8B662E0347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2441" y="1804208"/>
            <a:ext cx="142716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2DEB92CB-6004-3D66-FDA8-E62EFB9DB767}"/>
              </a:ext>
            </a:extLst>
          </p:cNvPr>
          <p:cNvSpPr/>
          <p:nvPr/>
        </p:nvSpPr>
        <p:spPr>
          <a:xfrm>
            <a:off x="1599406" y="3276842"/>
            <a:ext cx="6653213" cy="3650358"/>
          </a:xfrm>
          <a:prstGeom prst="rect">
            <a:avLst/>
          </a:prstGeom>
        </p:spPr>
        <p:txBody>
          <a:bodyPr>
            <a:spAutoFit/>
          </a:bodyPr>
          <a:lstStyle/>
          <a:p>
            <a:pPr marL="285750" indent="-285750" algn="just">
              <a:lnSpc>
                <a:spcPct val="150000"/>
              </a:lnSpc>
              <a:buFont typeface="Wingdings" panose="05000000000000000000" pitchFamily="2" charset="2"/>
              <a:buChar char="Ø"/>
              <a:defRPr/>
            </a:pPr>
            <a:r>
              <a:rPr lang="en-US" altLang="it-IT" dirty="0">
                <a:solidFill>
                  <a:srgbClr val="000000"/>
                </a:solidFill>
              </a:rPr>
              <a:t> </a:t>
            </a:r>
            <a:r>
              <a:rPr lang="en-US" altLang="it-IT" sz="2400" b="1" dirty="0">
                <a:solidFill>
                  <a:schemeClr val="dk1"/>
                </a:solidFill>
              </a:rPr>
              <a:t>Genetic counselling</a:t>
            </a:r>
          </a:p>
          <a:p>
            <a:pPr>
              <a:buFont typeface="Arial" panose="020B0604020202020204" pitchFamily="34" charset="0"/>
              <a:buNone/>
              <a:defRPr/>
            </a:pPr>
            <a:r>
              <a:rPr lang="en-GB" dirty="0">
                <a:solidFill>
                  <a:srgbClr val="000000"/>
                </a:solidFill>
                <a:latin typeface="Arial" panose="020B0604020202020204" pitchFamily="34" charset="0"/>
                <a:ea typeface="ＭＳ Ｐゴシック" panose="020B0600070205080204" pitchFamily="34" charset="-128"/>
              </a:rPr>
              <a:t>Identify those at-risk before irreversible changes occur </a:t>
            </a:r>
          </a:p>
          <a:p>
            <a:pPr>
              <a:buFont typeface="Arial" panose="020B0604020202020204" pitchFamily="34" charset="0"/>
              <a:buNone/>
              <a:defRPr/>
            </a:pPr>
            <a:r>
              <a:rPr lang="en-GB" dirty="0">
                <a:solidFill>
                  <a:srgbClr val="000000"/>
                </a:solidFill>
                <a:latin typeface="Arial" panose="020B0604020202020204" pitchFamily="34" charset="0"/>
                <a:ea typeface="ＭＳ Ｐゴシック" panose="020B0600070205080204" pitchFamily="34" charset="-128"/>
              </a:rPr>
              <a:t>Start therapy when it may be the most successful</a:t>
            </a:r>
          </a:p>
          <a:p>
            <a:pPr>
              <a:buFont typeface="Arial" panose="020B0604020202020204" pitchFamily="34" charset="0"/>
              <a:buNone/>
              <a:defRPr/>
            </a:pPr>
            <a:r>
              <a:rPr lang="en-US" dirty="0">
                <a:solidFill>
                  <a:srgbClr val="000000"/>
                </a:solidFill>
                <a:latin typeface="Arial" panose="020B0604020202020204" pitchFamily="34" charset="0"/>
                <a:ea typeface="ＭＳ Ｐゴシック" panose="020B0600070205080204" pitchFamily="34" charset="-128"/>
              </a:rPr>
              <a:t>Pre-conception or prenatal genetic counseling</a:t>
            </a:r>
          </a:p>
          <a:p>
            <a:pPr>
              <a:buFont typeface="Arial" panose="020B0604020202020204" pitchFamily="34" charset="0"/>
              <a:buNone/>
              <a:defRPr/>
            </a:pPr>
            <a:endParaRPr lang="en-US" altLang="it-IT" dirty="0">
              <a:solidFill>
                <a:srgbClr val="000000"/>
              </a:solidFill>
              <a:latin typeface="Arial" panose="020B0604020202020204" pitchFamily="34" charset="0"/>
              <a:ea typeface="ＭＳ Ｐゴシック" panose="020B0600070205080204" pitchFamily="34" charset="-128"/>
            </a:endParaRPr>
          </a:p>
          <a:p>
            <a:pPr marL="285750" indent="-285750" algn="just">
              <a:buFont typeface="Wingdings" panose="05000000000000000000" pitchFamily="2" charset="2"/>
              <a:buChar char="Ø"/>
              <a:defRPr/>
            </a:pPr>
            <a:r>
              <a:rPr lang="en-US" altLang="it-IT" b="1" dirty="0">
                <a:solidFill>
                  <a:srgbClr val="000000"/>
                </a:solidFill>
                <a:latin typeface="Arial" panose="020B0604020202020204" pitchFamily="34" charset="0"/>
              </a:rPr>
              <a:t>Limitations: </a:t>
            </a:r>
            <a:r>
              <a:rPr lang="en-US" altLang="it-IT" dirty="0">
                <a:solidFill>
                  <a:srgbClr val="000000"/>
                </a:solidFill>
                <a:latin typeface="Arial" panose="020B0604020202020204" pitchFamily="34" charset="0"/>
                <a:ea typeface="ＭＳ Ｐゴシック" panose="020B0600070205080204" pitchFamily="34" charset="-128"/>
              </a:rPr>
              <a:t>phenotypic heterogeneity</a:t>
            </a:r>
          </a:p>
          <a:p>
            <a:pPr algn="just">
              <a:defRPr/>
            </a:pPr>
            <a:r>
              <a:rPr lang="en-US" altLang="it-IT" dirty="0">
                <a:solidFill>
                  <a:srgbClr val="000000"/>
                </a:solidFill>
                <a:latin typeface="Arial" panose="020B0604020202020204" pitchFamily="34" charset="0"/>
                <a:ea typeface="ＭＳ Ｐゴシック" panose="020B0600070205080204" pitchFamily="34" charset="-128"/>
              </a:rPr>
              <a:t>    Epigenetics….</a:t>
            </a:r>
          </a:p>
          <a:p>
            <a:pPr algn="just">
              <a:defRPr/>
            </a:pPr>
            <a:endParaRPr lang="en-US" altLang="it-IT" dirty="0">
              <a:latin typeface="GillSansStd"/>
            </a:endParaRPr>
          </a:p>
          <a:p>
            <a:pPr algn="just">
              <a:defRPr/>
            </a:pPr>
            <a:endParaRPr lang="en-US" altLang="it-IT" dirty="0">
              <a:latin typeface="GillSansStd"/>
            </a:endParaRPr>
          </a:p>
          <a:p>
            <a:pPr algn="just">
              <a:lnSpc>
                <a:spcPct val="150000"/>
              </a:lnSpc>
              <a:defRPr/>
            </a:pPr>
            <a:endParaRPr lang="it-IT" dirty="0"/>
          </a:p>
          <a:p>
            <a:pPr algn="just">
              <a:lnSpc>
                <a:spcPct val="150000"/>
              </a:lnSpc>
              <a:defRPr/>
            </a:pPr>
            <a:endParaRPr lang="it-IT" dirty="0"/>
          </a:p>
        </p:txBody>
      </p:sp>
      <p:sp>
        <p:nvSpPr>
          <p:cNvPr id="47116" name="Rettangolo 16">
            <a:extLst>
              <a:ext uri="{FF2B5EF4-FFF2-40B4-BE49-F238E27FC236}">
                <a16:creationId xmlns:a16="http://schemas.microsoft.com/office/drawing/2014/main" id="{10B094FF-4D4D-85EC-ABC3-79940935DB46}"/>
              </a:ext>
            </a:extLst>
          </p:cNvPr>
          <p:cNvSpPr>
            <a:spLocks noChangeArrowheads="1"/>
          </p:cNvSpPr>
          <p:nvPr/>
        </p:nvSpPr>
        <p:spPr bwMode="auto">
          <a:xfrm>
            <a:off x="2436429" y="5417660"/>
            <a:ext cx="6058285" cy="58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lnSpc>
                <a:spcPct val="150000"/>
              </a:lnSpc>
              <a:spcBef>
                <a:spcPct val="0"/>
              </a:spcBef>
              <a:buFontTx/>
              <a:buNone/>
            </a:pPr>
            <a:r>
              <a:rPr lang="it-IT" altLang="it-IT" sz="2400" b="1" dirty="0" err="1">
                <a:solidFill>
                  <a:schemeClr val="dk1"/>
                </a:solidFill>
                <a:latin typeface="+mn-lt"/>
                <a:ea typeface="+mn-ea"/>
              </a:rPr>
              <a:t>Multidisciplinary</a:t>
            </a:r>
            <a:r>
              <a:rPr lang="it-IT" altLang="it-IT" sz="2400" b="1" dirty="0">
                <a:solidFill>
                  <a:schemeClr val="dk1"/>
                </a:solidFill>
                <a:latin typeface="+mn-lt"/>
                <a:ea typeface="+mn-ea"/>
              </a:rPr>
              <a:t> team in </a:t>
            </a:r>
            <a:r>
              <a:rPr lang="it-IT" altLang="it-IT" sz="2400" b="1" dirty="0" err="1">
                <a:solidFill>
                  <a:schemeClr val="dk1"/>
                </a:solidFill>
                <a:latin typeface="+mn-lt"/>
                <a:ea typeface="+mn-ea"/>
              </a:rPr>
              <a:t>dedicated</a:t>
            </a:r>
            <a:r>
              <a:rPr lang="it-IT" altLang="it-IT" sz="2400" b="1" dirty="0">
                <a:solidFill>
                  <a:schemeClr val="dk1"/>
                </a:solidFill>
                <a:latin typeface="+mn-lt"/>
                <a:ea typeface="+mn-ea"/>
              </a:rPr>
              <a:t> centres</a:t>
            </a:r>
          </a:p>
        </p:txBody>
      </p:sp>
      <p:sp>
        <p:nvSpPr>
          <p:cNvPr id="5" name="Rettangolo 4">
            <a:extLst>
              <a:ext uri="{FF2B5EF4-FFF2-40B4-BE49-F238E27FC236}">
                <a16:creationId xmlns:a16="http://schemas.microsoft.com/office/drawing/2014/main" id="{6721975F-0CE0-27DF-BD53-C05DF2F5310F}"/>
              </a:ext>
            </a:extLst>
          </p:cNvPr>
          <p:cNvSpPr/>
          <p:nvPr/>
        </p:nvSpPr>
        <p:spPr>
          <a:xfrm>
            <a:off x="1642734" y="6084630"/>
            <a:ext cx="7359707" cy="830997"/>
          </a:xfrm>
          <a:prstGeom prst="rect">
            <a:avLst/>
          </a:prstGeom>
          <a:noFill/>
        </p:spPr>
        <p:txBody>
          <a:bodyPr wrap="none">
            <a:spAutoFit/>
          </a:bodyPr>
          <a:lstStyle/>
          <a:p>
            <a:pPr algn="ctr">
              <a:defRPr/>
            </a:pPr>
            <a:r>
              <a:rPr lang="en-GB" sz="2400" b="1" dirty="0">
                <a:ln w="22225">
                  <a:solidFill>
                    <a:schemeClr val="accent2"/>
                  </a:solidFill>
                  <a:prstDash val="solid"/>
                </a:ln>
                <a:solidFill>
                  <a:schemeClr val="accent2">
                    <a:lumMod val="40000"/>
                    <a:lumOff val="60000"/>
                  </a:schemeClr>
                </a:solidFill>
                <a:latin typeface="Arial" panose="020B0604020202020204" pitchFamily="34" charset="0"/>
              </a:rPr>
              <a:t>Genetic insights can help improve precision and </a:t>
            </a:r>
          </a:p>
          <a:p>
            <a:pPr algn="ctr">
              <a:defRPr/>
            </a:pPr>
            <a:r>
              <a:rPr lang="en-GB" sz="2400" b="1" dirty="0">
                <a:ln w="22225">
                  <a:solidFill>
                    <a:schemeClr val="accent2"/>
                  </a:solidFill>
                  <a:prstDash val="solid"/>
                </a:ln>
                <a:solidFill>
                  <a:schemeClr val="accent2">
                    <a:lumMod val="40000"/>
                    <a:lumOff val="60000"/>
                  </a:schemeClr>
                </a:solidFill>
                <a:latin typeface="Arial" panose="020B0604020202020204" pitchFamily="34" charset="0"/>
              </a:rPr>
              <a:t>improve outcomes!</a:t>
            </a:r>
            <a:endParaRPr lang="it-IT" sz="2400" b="1" dirty="0">
              <a:ln w="22225">
                <a:solidFill>
                  <a:schemeClr val="accent2"/>
                </a:solidFill>
                <a:prstDash val="solid"/>
              </a:ln>
              <a:solidFill>
                <a:schemeClr val="accent2">
                  <a:lumMod val="40000"/>
                  <a:lumOff val="60000"/>
                </a:schemeClr>
              </a:solidFill>
            </a:endParaRPr>
          </a:p>
        </p:txBody>
      </p:sp>
      <p:sp>
        <p:nvSpPr>
          <p:cNvPr id="3" name="Rettangolo 2">
            <a:extLst>
              <a:ext uri="{FF2B5EF4-FFF2-40B4-BE49-F238E27FC236}">
                <a16:creationId xmlns:a16="http://schemas.microsoft.com/office/drawing/2014/main" id="{2B0AE8B6-6F62-735B-962F-87A9C42694C8}"/>
              </a:ext>
            </a:extLst>
          </p:cNvPr>
          <p:cNvSpPr/>
          <p:nvPr/>
        </p:nvSpPr>
        <p:spPr>
          <a:xfrm>
            <a:off x="1017917" y="357871"/>
            <a:ext cx="964433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CONCLUSIONS</a:t>
            </a:r>
          </a:p>
        </p:txBody>
      </p:sp>
      <p:pic>
        <p:nvPicPr>
          <p:cNvPr id="4" name="Immagine 3">
            <a:extLst>
              <a:ext uri="{FF2B5EF4-FFF2-40B4-BE49-F238E27FC236}">
                <a16:creationId xmlns:a16="http://schemas.microsoft.com/office/drawing/2014/main" id="{FB90DE82-AA8F-BA4C-1BA1-92A409DD4B2B}"/>
              </a:ext>
            </a:extLst>
          </p:cNvPr>
          <p:cNvPicPr>
            <a:picLocks noChangeAspect="1"/>
          </p:cNvPicPr>
          <p:nvPr/>
        </p:nvPicPr>
        <p:blipFill>
          <a:blip r:embed="rId4"/>
          <a:stretch>
            <a:fillRect/>
          </a:stretch>
        </p:blipFill>
        <p:spPr>
          <a:xfrm>
            <a:off x="8329359" y="3377074"/>
            <a:ext cx="3512355" cy="2337218"/>
          </a:xfrm>
          <a:prstGeom prst="rect">
            <a:avLst/>
          </a:prstGeom>
        </p:spPr>
      </p:pic>
      <p:sp>
        <p:nvSpPr>
          <p:cNvPr id="6" name="CasellaDiTesto 25">
            <a:extLst>
              <a:ext uri="{FF2B5EF4-FFF2-40B4-BE49-F238E27FC236}">
                <a16:creationId xmlns:a16="http://schemas.microsoft.com/office/drawing/2014/main" id="{C618F7B4-6BEF-B0B6-61EA-E8FE57D5C820}"/>
              </a:ext>
            </a:extLst>
          </p:cNvPr>
          <p:cNvSpPr txBox="1">
            <a:spLocks noChangeArrowheads="1"/>
          </p:cNvSpPr>
          <p:nvPr/>
        </p:nvSpPr>
        <p:spPr bwMode="auto">
          <a:xfrm>
            <a:off x="8273835" y="5758953"/>
            <a:ext cx="36022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400" i="1" dirty="0"/>
              <a:t>FABRY MULTIDISCIPLINARY TEAM IN FLORENCE</a:t>
            </a:r>
          </a:p>
        </p:txBody>
      </p:sp>
      <p:pic>
        <p:nvPicPr>
          <p:cNvPr id="7" name="Immagine 6">
            <a:extLst>
              <a:ext uri="{FF2B5EF4-FFF2-40B4-BE49-F238E27FC236}">
                <a16:creationId xmlns:a16="http://schemas.microsoft.com/office/drawing/2014/main" id="{5DDF4E93-A954-7A7E-5B8C-60136DA127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03088" y="254794"/>
            <a:ext cx="1072952" cy="10729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503764" y="1595642"/>
            <a:ext cx="4524252"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2400" dirty="0">
                <a:effectLst>
                  <a:outerShdw blurRad="38100" dist="38100" dir="2700000" algn="tl">
                    <a:srgbClr val="000000">
                      <a:alpha val="43137"/>
                    </a:srgbClr>
                  </a:outerShdw>
                </a:effectLst>
              </a:rPr>
              <a:t>FD </a:t>
            </a:r>
            <a:r>
              <a:rPr lang="it-IT" sz="2400" dirty="0" err="1">
                <a:effectLst>
                  <a:outerShdw blurRad="38100" dist="38100" dir="2700000" algn="tl">
                    <a:srgbClr val="000000">
                      <a:alpha val="43137"/>
                    </a:srgbClr>
                  </a:outerShdw>
                </a:effectLst>
              </a:rPr>
              <a:t>is</a:t>
            </a:r>
            <a:r>
              <a:rPr lang="it-IT" sz="2400" dirty="0">
                <a:effectLst>
                  <a:outerShdw blurRad="38100" dist="38100" dir="2700000" algn="tl">
                    <a:srgbClr val="000000">
                      <a:alpha val="43137"/>
                    </a:srgbClr>
                  </a:outerShdw>
                </a:effectLst>
              </a:rPr>
              <a:t> </a:t>
            </a:r>
            <a:r>
              <a:rPr lang="it-IT" sz="2400" dirty="0" err="1">
                <a:effectLst>
                  <a:outerShdw blurRad="38100" dist="38100" dir="2700000" algn="tl">
                    <a:srgbClr val="000000">
                      <a:alpha val="43137"/>
                    </a:srgbClr>
                  </a:outerShdw>
                </a:effectLst>
              </a:rPr>
              <a:t>trasmitted</a:t>
            </a:r>
            <a:r>
              <a:rPr lang="it-IT" sz="2400" dirty="0">
                <a:effectLst>
                  <a:outerShdw blurRad="38100" dist="38100" dir="2700000" algn="tl">
                    <a:srgbClr val="000000">
                      <a:alpha val="43137"/>
                    </a:srgbClr>
                  </a:outerShdw>
                </a:effectLst>
              </a:rPr>
              <a:t> </a:t>
            </a:r>
            <a:r>
              <a:rPr lang="it-IT" sz="2400" dirty="0" err="1">
                <a:effectLst>
                  <a:outerShdw blurRad="38100" dist="38100" dir="2700000" algn="tl">
                    <a:srgbClr val="000000">
                      <a:alpha val="43137"/>
                    </a:srgbClr>
                  </a:outerShdw>
                </a:effectLst>
              </a:rPr>
              <a:t>as</a:t>
            </a:r>
            <a:r>
              <a:rPr lang="it-IT" sz="2400" dirty="0">
                <a:effectLst>
                  <a:outerShdw blurRad="38100" dist="38100" dir="2700000" algn="tl">
                    <a:srgbClr val="000000">
                      <a:alpha val="43137"/>
                    </a:srgbClr>
                  </a:outerShdw>
                </a:effectLst>
              </a:rPr>
              <a:t> an X-</a:t>
            </a:r>
            <a:r>
              <a:rPr lang="it-IT" sz="2400" dirty="0" err="1">
                <a:effectLst>
                  <a:outerShdw blurRad="38100" dist="38100" dir="2700000" algn="tl">
                    <a:srgbClr val="000000">
                      <a:alpha val="43137"/>
                    </a:srgbClr>
                  </a:outerShdw>
                </a:effectLst>
              </a:rPr>
              <a:t>linked</a:t>
            </a:r>
            <a:r>
              <a:rPr lang="it-IT" sz="2400" dirty="0">
                <a:effectLst>
                  <a:outerShdw blurRad="38100" dist="38100" dir="2700000" algn="tl">
                    <a:srgbClr val="000000">
                      <a:alpha val="43137"/>
                    </a:srgbClr>
                  </a:outerShdw>
                </a:effectLst>
              </a:rPr>
              <a:t> trait</a:t>
            </a:r>
          </a:p>
        </p:txBody>
      </p:sp>
      <p:sp>
        <p:nvSpPr>
          <p:cNvPr id="13" name="Rettangolo 12"/>
          <p:cNvSpPr/>
          <p:nvPr/>
        </p:nvSpPr>
        <p:spPr>
          <a:xfrm>
            <a:off x="4147907" y="129429"/>
            <a:ext cx="3043141"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GENETIC BASIS </a:t>
            </a:r>
          </a:p>
        </p:txBody>
      </p:sp>
      <p:pic>
        <p:nvPicPr>
          <p:cNvPr id="12" name="Immagine 11">
            <a:extLst>
              <a:ext uri="{FF2B5EF4-FFF2-40B4-BE49-F238E27FC236}">
                <a16:creationId xmlns:a16="http://schemas.microsoft.com/office/drawing/2014/main" id="{BEF7B1FB-5D21-3F7A-E98E-B358AB0FEA8D}"/>
              </a:ext>
            </a:extLst>
          </p:cNvPr>
          <p:cNvPicPr>
            <a:picLocks noChangeAspect="1"/>
          </p:cNvPicPr>
          <p:nvPr/>
        </p:nvPicPr>
        <p:blipFill>
          <a:blip r:embed="rId3"/>
          <a:stretch>
            <a:fillRect/>
          </a:stretch>
        </p:blipFill>
        <p:spPr>
          <a:xfrm>
            <a:off x="266392" y="2490624"/>
            <a:ext cx="6328553" cy="3784586"/>
          </a:xfrm>
          <a:prstGeom prst="rect">
            <a:avLst/>
          </a:prstGeom>
        </p:spPr>
      </p:pic>
      <p:sp>
        <p:nvSpPr>
          <p:cNvPr id="15" name="Ovale 14">
            <a:extLst>
              <a:ext uri="{FF2B5EF4-FFF2-40B4-BE49-F238E27FC236}">
                <a16:creationId xmlns:a16="http://schemas.microsoft.com/office/drawing/2014/main" id="{D6F9AECD-F10B-7185-24FA-7EF400F79869}"/>
              </a:ext>
            </a:extLst>
          </p:cNvPr>
          <p:cNvSpPr/>
          <p:nvPr/>
        </p:nvSpPr>
        <p:spPr>
          <a:xfrm>
            <a:off x="4376085" y="5109628"/>
            <a:ext cx="86264" cy="862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1B4E4CEC-5C0E-DC20-2444-9A287242EF07}"/>
              </a:ext>
            </a:extLst>
          </p:cNvPr>
          <p:cNvPicPr>
            <a:picLocks noChangeAspect="1"/>
          </p:cNvPicPr>
          <p:nvPr/>
        </p:nvPicPr>
        <p:blipFill>
          <a:blip r:embed="rId4"/>
          <a:stretch>
            <a:fillRect/>
          </a:stretch>
        </p:blipFill>
        <p:spPr>
          <a:xfrm>
            <a:off x="6594945" y="973317"/>
            <a:ext cx="5024111" cy="2167980"/>
          </a:xfrm>
          <a:prstGeom prst="rect">
            <a:avLst/>
          </a:prstGeom>
          <a:ln>
            <a:solidFill>
              <a:schemeClr val="accent1">
                <a:shade val="15000"/>
              </a:schemeClr>
            </a:solidFill>
          </a:ln>
        </p:spPr>
      </p:pic>
      <p:sp>
        <p:nvSpPr>
          <p:cNvPr id="22" name="CasellaDiTesto 21">
            <a:extLst>
              <a:ext uri="{FF2B5EF4-FFF2-40B4-BE49-F238E27FC236}">
                <a16:creationId xmlns:a16="http://schemas.microsoft.com/office/drawing/2014/main" id="{66B1B838-2E58-0AE0-779D-6FA314A59275}"/>
              </a:ext>
            </a:extLst>
          </p:cNvPr>
          <p:cNvSpPr txBox="1"/>
          <p:nvPr/>
        </p:nvSpPr>
        <p:spPr>
          <a:xfrm>
            <a:off x="203200" y="6359239"/>
            <a:ext cx="6096000" cy="369332"/>
          </a:xfrm>
          <a:prstGeom prst="rect">
            <a:avLst/>
          </a:prstGeom>
          <a:noFill/>
        </p:spPr>
        <p:txBody>
          <a:bodyPr wrap="square">
            <a:spAutoFit/>
          </a:bodyPr>
          <a:lstStyle/>
          <a:p>
            <a:pPr eaLnBrk="1" hangingPunct="1">
              <a:lnSpc>
                <a:spcPct val="100000"/>
              </a:lnSpc>
              <a:spcBef>
                <a:spcPct val="0"/>
              </a:spcBef>
              <a:buFontTx/>
              <a:buNone/>
            </a:pPr>
            <a:r>
              <a:rPr lang="it-IT" altLang="it-IT" sz="1800" i="1" dirty="0">
                <a:latin typeface="Arial" panose="020B0604020202020204" pitchFamily="34" charset="0"/>
              </a:rPr>
              <a:t>Wilcox WR  et al. </a:t>
            </a:r>
            <a:r>
              <a:rPr lang="it-IT" altLang="it-IT" sz="1800" i="1" dirty="0" err="1">
                <a:latin typeface="Arial" panose="020B0604020202020204" pitchFamily="34" charset="0"/>
              </a:rPr>
              <a:t>Molec</a:t>
            </a:r>
            <a:r>
              <a:rPr lang="it-IT" altLang="it-IT" sz="1800" i="1" dirty="0">
                <a:latin typeface="Arial" panose="020B0604020202020204" pitchFamily="34" charset="0"/>
              </a:rPr>
              <a:t> </a:t>
            </a:r>
            <a:r>
              <a:rPr lang="it-IT" altLang="it-IT" sz="1800" i="1" dirty="0" err="1">
                <a:latin typeface="Arial" panose="020B0604020202020204" pitchFamily="34" charset="0"/>
              </a:rPr>
              <a:t>Gen</a:t>
            </a:r>
            <a:r>
              <a:rPr lang="it-IT" altLang="it-IT" sz="1800" i="1" dirty="0">
                <a:latin typeface="Arial" panose="020B0604020202020204" pitchFamily="34" charset="0"/>
              </a:rPr>
              <a:t> and </a:t>
            </a:r>
            <a:r>
              <a:rPr lang="it-IT" altLang="it-IT" sz="1800" i="1" dirty="0" err="1">
                <a:latin typeface="Arial" panose="020B0604020202020204" pitchFamily="34" charset="0"/>
              </a:rPr>
              <a:t>Metab</a:t>
            </a:r>
            <a:r>
              <a:rPr lang="it-IT" altLang="it-IT" sz="1800" i="1" dirty="0">
                <a:latin typeface="Arial" panose="020B0604020202020204" pitchFamily="34" charset="0"/>
              </a:rPr>
              <a:t> 2008</a:t>
            </a:r>
          </a:p>
        </p:txBody>
      </p:sp>
      <p:pic>
        <p:nvPicPr>
          <p:cNvPr id="3" name="Immagine 2">
            <a:extLst>
              <a:ext uri="{FF2B5EF4-FFF2-40B4-BE49-F238E27FC236}">
                <a16:creationId xmlns:a16="http://schemas.microsoft.com/office/drawing/2014/main" id="{023DBC79-1B45-7EFC-D90F-A8D996DC4F04}"/>
              </a:ext>
            </a:extLst>
          </p:cNvPr>
          <p:cNvPicPr>
            <a:picLocks noChangeAspect="1"/>
          </p:cNvPicPr>
          <p:nvPr/>
        </p:nvPicPr>
        <p:blipFill>
          <a:blip r:embed="rId5"/>
          <a:stretch>
            <a:fillRect/>
          </a:stretch>
        </p:blipFill>
        <p:spPr>
          <a:xfrm>
            <a:off x="6095995" y="3428993"/>
            <a:ext cx="10" cy="13"/>
          </a:xfrm>
          <a:prstGeom prst="rect">
            <a:avLst/>
          </a:prstGeom>
        </p:spPr>
      </p:pic>
      <p:pic>
        <p:nvPicPr>
          <p:cNvPr id="5" name="Immagine 4">
            <a:extLst>
              <a:ext uri="{FF2B5EF4-FFF2-40B4-BE49-F238E27FC236}">
                <a16:creationId xmlns:a16="http://schemas.microsoft.com/office/drawing/2014/main" id="{00EE09E6-B86A-BB3C-1702-4F5C41239FC1}"/>
              </a:ext>
            </a:extLst>
          </p:cNvPr>
          <p:cNvPicPr>
            <a:picLocks noChangeAspect="1"/>
          </p:cNvPicPr>
          <p:nvPr/>
        </p:nvPicPr>
        <p:blipFill>
          <a:blip r:embed="rId5"/>
          <a:stretch>
            <a:fillRect/>
          </a:stretch>
        </p:blipFill>
        <p:spPr>
          <a:xfrm>
            <a:off x="6095995" y="3428993"/>
            <a:ext cx="10" cy="13"/>
          </a:xfrm>
          <a:prstGeom prst="rect">
            <a:avLst/>
          </a:prstGeom>
        </p:spPr>
      </p:pic>
      <p:pic>
        <p:nvPicPr>
          <p:cNvPr id="7" name="Immagine 6">
            <a:extLst>
              <a:ext uri="{FF2B5EF4-FFF2-40B4-BE49-F238E27FC236}">
                <a16:creationId xmlns:a16="http://schemas.microsoft.com/office/drawing/2014/main" id="{7063B0D8-B653-2CA9-1CF2-421F3BB5CFB6}"/>
              </a:ext>
            </a:extLst>
          </p:cNvPr>
          <p:cNvPicPr>
            <a:picLocks noChangeAspect="1"/>
          </p:cNvPicPr>
          <p:nvPr/>
        </p:nvPicPr>
        <p:blipFill>
          <a:blip r:embed="rId6"/>
          <a:stretch>
            <a:fillRect/>
          </a:stretch>
        </p:blipFill>
        <p:spPr>
          <a:xfrm>
            <a:off x="7414455" y="3540735"/>
            <a:ext cx="3937165" cy="2343948"/>
          </a:xfrm>
          <a:prstGeom prst="rect">
            <a:avLst/>
          </a:prstGeom>
          <a:ln w="31750">
            <a:solidFill>
              <a:srgbClr val="FFFF00"/>
            </a:solidFill>
          </a:ln>
        </p:spPr>
      </p:pic>
      <p:sp>
        <p:nvSpPr>
          <p:cNvPr id="2" name="CasellaDiTesto 25">
            <a:extLst>
              <a:ext uri="{FF2B5EF4-FFF2-40B4-BE49-F238E27FC236}">
                <a16:creationId xmlns:a16="http://schemas.microsoft.com/office/drawing/2014/main" id="{A39B3789-2AC0-0814-3642-7F71C07C34D3}"/>
              </a:ext>
            </a:extLst>
          </p:cNvPr>
          <p:cNvSpPr txBox="1">
            <a:spLocks noChangeArrowheads="1"/>
          </p:cNvSpPr>
          <p:nvPr/>
        </p:nvSpPr>
        <p:spPr bwMode="auto">
          <a:xfrm>
            <a:off x="7414455" y="6038300"/>
            <a:ext cx="28328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1400" i="1" dirty="0"/>
              <a:t>Random X-</a:t>
            </a:r>
            <a:r>
              <a:rPr lang="it-IT" altLang="it-IT" sz="1400" i="1" dirty="0" err="1"/>
              <a:t>chromosome</a:t>
            </a:r>
            <a:r>
              <a:rPr lang="it-IT" altLang="it-IT" sz="1400" i="1" dirty="0"/>
              <a:t> </a:t>
            </a:r>
            <a:r>
              <a:rPr lang="it-IT" altLang="it-IT" sz="1400" i="1" dirty="0" err="1"/>
              <a:t>inactivation</a:t>
            </a:r>
            <a:endParaRPr lang="it-IT" altLang="it-IT" sz="1400" i="1" dirty="0"/>
          </a:p>
        </p:txBody>
      </p:sp>
    </p:spTree>
    <p:extLst>
      <p:ext uri="{BB962C8B-B14F-4D97-AF65-F5344CB8AC3E}">
        <p14:creationId xmlns:p14="http://schemas.microsoft.com/office/powerpoint/2010/main" val="156091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462353"/>
            <a:ext cx="8176592" cy="83636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it-IT" sz="3600" dirty="0">
                <a:ln w="0"/>
                <a:effectLst>
                  <a:outerShdw blurRad="38100" dist="19050" dir="2700000" algn="tl" rotWithShape="0">
                    <a:schemeClr val="dk1">
                      <a:alpha val="40000"/>
                    </a:schemeClr>
                  </a:outerShdw>
                </a:effectLst>
                <a:latin typeface="+mj-lt"/>
              </a:rPr>
              <a:t>CRITERIA FOR PHENOTYPIC CLASSIFICATION</a:t>
            </a:r>
          </a:p>
        </p:txBody>
      </p:sp>
      <p:pic>
        <p:nvPicPr>
          <p:cNvPr id="4" name="Segnaposto contenuto 3"/>
          <p:cNvPicPr>
            <a:picLocks noGrp="1" noChangeAspect="1"/>
          </p:cNvPicPr>
          <p:nvPr>
            <p:ph idx="1"/>
          </p:nvPr>
        </p:nvPicPr>
        <p:blipFill>
          <a:blip r:embed="rId2"/>
          <a:stretch>
            <a:fillRect/>
          </a:stretch>
        </p:blipFill>
        <p:spPr>
          <a:xfrm>
            <a:off x="801609" y="2275847"/>
            <a:ext cx="10515600" cy="316118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3" name="Rettangolo 2"/>
          <p:cNvSpPr/>
          <p:nvPr/>
        </p:nvSpPr>
        <p:spPr>
          <a:xfrm>
            <a:off x="-1139335" y="6231622"/>
            <a:ext cx="10975817" cy="646331"/>
          </a:xfrm>
          <a:prstGeom prst="rect">
            <a:avLst/>
          </a:prstGeom>
        </p:spPr>
        <p:txBody>
          <a:bodyPr wrap="square">
            <a:spAutoFit/>
          </a:bodyPr>
          <a:lstStyle/>
          <a:p>
            <a:pPr algn="r"/>
            <a:r>
              <a:rPr lang="en-US" i="1" dirty="0">
                <a:latin typeface="Arial" panose="020B0604020202020204" pitchFamily="34" charset="0"/>
              </a:rPr>
              <a:t>Arends M. Characterization of Classical and Nonclassical Fabry </a:t>
            </a:r>
            <a:r>
              <a:rPr lang="it-IT" i="1" dirty="0" err="1">
                <a:latin typeface="Arial" panose="020B0604020202020204" pitchFamily="34" charset="0"/>
              </a:rPr>
              <a:t>Disease</a:t>
            </a:r>
            <a:r>
              <a:rPr lang="it-IT" i="1" dirty="0">
                <a:latin typeface="Arial" panose="020B0604020202020204" pitchFamily="34" charset="0"/>
              </a:rPr>
              <a:t>: A </a:t>
            </a:r>
            <a:r>
              <a:rPr lang="it-IT" i="1" dirty="0" err="1">
                <a:latin typeface="Arial" panose="020B0604020202020204" pitchFamily="34" charset="0"/>
              </a:rPr>
              <a:t>Multicenter</a:t>
            </a:r>
            <a:r>
              <a:rPr lang="it-IT" i="1" dirty="0">
                <a:latin typeface="Arial" panose="020B0604020202020204" pitchFamily="34" charset="0"/>
              </a:rPr>
              <a:t> Study</a:t>
            </a:r>
          </a:p>
          <a:p>
            <a:pPr algn="r"/>
            <a:r>
              <a:rPr lang="en-US" i="1" dirty="0">
                <a:latin typeface="Arial" panose="020B0604020202020204" pitchFamily="34" charset="0"/>
              </a:rPr>
              <a:t>Am Soc Nephrol , 2016</a:t>
            </a:r>
          </a:p>
        </p:txBody>
      </p:sp>
      <mc:AlternateContent xmlns:mc="http://schemas.openxmlformats.org/markup-compatibility/2006" xmlns:p14="http://schemas.microsoft.com/office/powerpoint/2010/main">
        <mc:Choice Requires="p14">
          <p:contentPart p14:bwMode="auto" r:id="rId3">
            <p14:nvContentPartPr>
              <p14:cNvPr id="5" name="Input penna 4">
                <a:extLst>
                  <a:ext uri="{FF2B5EF4-FFF2-40B4-BE49-F238E27FC236}">
                    <a16:creationId xmlns:a16="http://schemas.microsoft.com/office/drawing/2014/main" id="{2E9EC8C9-526B-DBB2-1A0F-3C6B934E0263}"/>
                  </a:ext>
                </a:extLst>
              </p14:cNvPr>
              <p14:cNvContentPartPr/>
              <p14:nvPr/>
            </p14:nvContentPartPr>
            <p14:xfrm>
              <a:off x="1026080" y="4540360"/>
              <a:ext cx="5306400" cy="73080"/>
            </p14:xfrm>
          </p:contentPart>
        </mc:Choice>
        <mc:Fallback xmlns="">
          <p:pic>
            <p:nvPicPr>
              <p:cNvPr id="5" name="Input penna 4">
                <a:extLst>
                  <a:ext uri="{FF2B5EF4-FFF2-40B4-BE49-F238E27FC236}">
                    <a16:creationId xmlns:a16="http://schemas.microsoft.com/office/drawing/2014/main" id="{2E9EC8C9-526B-DBB2-1A0F-3C6B934E0263}"/>
                  </a:ext>
                </a:extLst>
              </p:cNvPr>
              <p:cNvPicPr/>
              <p:nvPr/>
            </p:nvPicPr>
            <p:blipFill>
              <a:blip r:embed="rId4"/>
              <a:stretch>
                <a:fillRect/>
              </a:stretch>
            </p:blipFill>
            <p:spPr>
              <a:xfrm>
                <a:off x="972080" y="4432720"/>
                <a:ext cx="54140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put penna 5">
                <a:extLst>
                  <a:ext uri="{FF2B5EF4-FFF2-40B4-BE49-F238E27FC236}">
                    <a16:creationId xmlns:a16="http://schemas.microsoft.com/office/drawing/2014/main" id="{C75DFE49-90DD-156A-9D65-D2BDE95D8A1A}"/>
                  </a:ext>
                </a:extLst>
              </p14:cNvPr>
              <p14:cNvContentPartPr/>
              <p14:nvPr/>
            </p14:nvContentPartPr>
            <p14:xfrm>
              <a:off x="1086920" y="2914600"/>
              <a:ext cx="2108880" cy="32040"/>
            </p14:xfrm>
          </p:contentPart>
        </mc:Choice>
        <mc:Fallback xmlns="">
          <p:pic>
            <p:nvPicPr>
              <p:cNvPr id="6" name="Input penna 5">
                <a:extLst>
                  <a:ext uri="{FF2B5EF4-FFF2-40B4-BE49-F238E27FC236}">
                    <a16:creationId xmlns:a16="http://schemas.microsoft.com/office/drawing/2014/main" id="{C75DFE49-90DD-156A-9D65-D2BDE95D8A1A}"/>
                  </a:ext>
                </a:extLst>
              </p:cNvPr>
              <p:cNvPicPr/>
              <p:nvPr/>
            </p:nvPicPr>
            <p:blipFill>
              <a:blip r:embed="rId6"/>
              <a:stretch>
                <a:fillRect/>
              </a:stretch>
            </p:blipFill>
            <p:spPr>
              <a:xfrm>
                <a:off x="1033280" y="2806960"/>
                <a:ext cx="22165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put penna 6">
                <a:extLst>
                  <a:ext uri="{FF2B5EF4-FFF2-40B4-BE49-F238E27FC236}">
                    <a16:creationId xmlns:a16="http://schemas.microsoft.com/office/drawing/2014/main" id="{E77BA327-40B7-1863-72F5-4C3B48FB7CA1}"/>
                  </a:ext>
                </a:extLst>
              </p14:cNvPr>
              <p14:cNvContentPartPr/>
              <p14:nvPr/>
            </p14:nvContentPartPr>
            <p14:xfrm>
              <a:off x="6858080" y="2946280"/>
              <a:ext cx="2192040" cy="52560"/>
            </p14:xfrm>
          </p:contentPart>
        </mc:Choice>
        <mc:Fallback xmlns="">
          <p:pic>
            <p:nvPicPr>
              <p:cNvPr id="7" name="Input penna 6">
                <a:extLst>
                  <a:ext uri="{FF2B5EF4-FFF2-40B4-BE49-F238E27FC236}">
                    <a16:creationId xmlns:a16="http://schemas.microsoft.com/office/drawing/2014/main" id="{E77BA327-40B7-1863-72F5-4C3B48FB7CA1}"/>
                  </a:ext>
                </a:extLst>
              </p:cNvPr>
              <p:cNvPicPr/>
              <p:nvPr/>
            </p:nvPicPr>
            <p:blipFill>
              <a:blip r:embed="rId8"/>
              <a:stretch>
                <a:fillRect/>
              </a:stretch>
            </p:blipFill>
            <p:spPr>
              <a:xfrm>
                <a:off x="6804080" y="2838280"/>
                <a:ext cx="2299680" cy="268200"/>
              </a:xfrm>
              <a:prstGeom prst="rect">
                <a:avLst/>
              </a:prstGeom>
            </p:spPr>
          </p:pic>
        </mc:Fallback>
      </mc:AlternateContent>
    </p:spTree>
    <p:extLst>
      <p:ext uri="{BB962C8B-B14F-4D97-AF65-F5344CB8AC3E}">
        <p14:creationId xmlns:p14="http://schemas.microsoft.com/office/powerpoint/2010/main" val="246639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597176" y="1323329"/>
            <a:ext cx="1906163" cy="120032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it-IT" sz="2400" dirty="0">
                <a:effectLst>
                  <a:outerShdw blurRad="38100" dist="38100" dir="2700000" algn="tl">
                    <a:srgbClr val="000000">
                      <a:alpha val="43137"/>
                    </a:srgbClr>
                  </a:outerShdw>
                </a:effectLst>
              </a:rPr>
              <a:t>GLA</a:t>
            </a:r>
          </a:p>
          <a:p>
            <a:r>
              <a:rPr lang="it-IT" sz="2400" dirty="0">
                <a:effectLst>
                  <a:outerShdw blurRad="38100" dist="38100" dir="2700000" algn="tl">
                    <a:srgbClr val="000000">
                      <a:alpha val="43137"/>
                    </a:srgbClr>
                  </a:outerShdw>
                </a:effectLst>
              </a:rPr>
              <a:t> Xq22.1 </a:t>
            </a:r>
          </a:p>
          <a:p>
            <a:r>
              <a:rPr lang="it-IT" sz="2400" dirty="0">
                <a:effectLst>
                  <a:outerShdw blurRad="38100" dist="38100" dir="2700000" algn="tl">
                    <a:srgbClr val="000000">
                      <a:alpha val="43137"/>
                    </a:srgbClr>
                  </a:outerShdw>
                </a:effectLst>
              </a:rPr>
              <a:t>12Kb, 7 </a:t>
            </a:r>
            <a:r>
              <a:rPr lang="it-IT" sz="2400" dirty="0" err="1">
                <a:effectLst>
                  <a:outerShdw blurRad="38100" dist="38100" dir="2700000" algn="tl">
                    <a:srgbClr val="000000">
                      <a:alpha val="43137"/>
                    </a:srgbClr>
                  </a:outerShdw>
                </a:effectLst>
              </a:rPr>
              <a:t>exons</a:t>
            </a:r>
            <a:endParaRPr lang="it-IT" sz="2400" dirty="0">
              <a:effectLst>
                <a:outerShdw blurRad="38100" dist="38100" dir="2700000" algn="tl">
                  <a:srgbClr val="000000">
                    <a:alpha val="43137"/>
                  </a:srgbClr>
                </a:outerShdw>
              </a:effectLst>
            </a:endParaRPr>
          </a:p>
        </p:txBody>
      </p:sp>
      <p:sp>
        <p:nvSpPr>
          <p:cNvPr id="13" name="Rettangolo 12"/>
          <p:cNvSpPr/>
          <p:nvPr/>
        </p:nvSpPr>
        <p:spPr>
          <a:xfrm>
            <a:off x="1837426" y="245614"/>
            <a:ext cx="835037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GLA GENE</a:t>
            </a:r>
          </a:p>
        </p:txBody>
      </p:sp>
      <p:sp>
        <p:nvSpPr>
          <p:cNvPr id="17" name="CasellaDiTesto 16">
            <a:extLst>
              <a:ext uri="{FF2B5EF4-FFF2-40B4-BE49-F238E27FC236}">
                <a16:creationId xmlns:a16="http://schemas.microsoft.com/office/drawing/2014/main" id="{F505A61D-16C5-F1C3-AA68-13D096FAA584}"/>
              </a:ext>
            </a:extLst>
          </p:cNvPr>
          <p:cNvSpPr txBox="1"/>
          <p:nvPr/>
        </p:nvSpPr>
        <p:spPr>
          <a:xfrm>
            <a:off x="202882" y="3667822"/>
            <a:ext cx="3702050" cy="1015663"/>
          </a:xfrm>
          <a:prstGeom prst="rect">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ct val="0"/>
              </a:spcBef>
            </a:pPr>
            <a:r>
              <a:rPr lang="en-US" altLang="it-IT" sz="2400" dirty="0">
                <a:solidFill>
                  <a:schemeClr val="bg1"/>
                </a:solidFill>
                <a:effectLst>
                  <a:outerShdw blurRad="38100" dist="38100" dir="2700000" algn="tl">
                    <a:srgbClr val="000000">
                      <a:alpha val="43137"/>
                    </a:srgbClr>
                  </a:outerShdw>
                </a:effectLst>
              </a:rPr>
              <a:t>&gt;1150 variants in GLA gene</a:t>
            </a:r>
          </a:p>
          <a:p>
            <a:pPr algn="ctr">
              <a:spcBef>
                <a:spcPct val="0"/>
              </a:spcBef>
            </a:pPr>
            <a:r>
              <a:rPr lang="en-US" altLang="it-IT" dirty="0">
                <a:solidFill>
                  <a:schemeClr val="bg1"/>
                </a:solidFill>
                <a:effectLst>
                  <a:outerShdw blurRad="38100" dist="38100" dir="2700000" algn="tl">
                    <a:srgbClr val="000000">
                      <a:alpha val="43137"/>
                    </a:srgbClr>
                  </a:outerShdw>
                </a:effectLst>
                <a:latin typeface="Arial" panose="020B0604020202020204" pitchFamily="34" charset="0"/>
              </a:rPr>
              <a:t>HGMD Professional 2023.1 (Human Gene Mutation Database)</a:t>
            </a:r>
            <a:endParaRPr lang="it-IT" altLang="it-IT" dirty="0">
              <a:solidFill>
                <a:schemeClr val="bg1"/>
              </a:solidFill>
              <a:latin typeface="Arial" panose="020B0604020202020204" pitchFamily="34" charset="0"/>
            </a:endParaRPr>
          </a:p>
        </p:txBody>
      </p:sp>
      <p:pic>
        <p:nvPicPr>
          <p:cNvPr id="21" name="Immagine 20">
            <a:extLst>
              <a:ext uri="{FF2B5EF4-FFF2-40B4-BE49-F238E27FC236}">
                <a16:creationId xmlns:a16="http://schemas.microsoft.com/office/drawing/2014/main" id="{9991C38A-0C58-D574-145D-7BC641616A2D}"/>
              </a:ext>
            </a:extLst>
          </p:cNvPr>
          <p:cNvPicPr>
            <a:picLocks noChangeAspect="1"/>
          </p:cNvPicPr>
          <p:nvPr/>
        </p:nvPicPr>
        <p:blipFill>
          <a:blip r:embed="rId3"/>
          <a:stretch>
            <a:fillRect/>
          </a:stretch>
        </p:blipFill>
        <p:spPr>
          <a:xfrm>
            <a:off x="6095992" y="3428996"/>
            <a:ext cx="16" cy="7"/>
          </a:xfrm>
          <a:prstGeom prst="rect">
            <a:avLst/>
          </a:prstGeom>
        </p:spPr>
      </p:pic>
      <p:pic>
        <p:nvPicPr>
          <p:cNvPr id="23" name="Immagine 22">
            <a:extLst>
              <a:ext uri="{FF2B5EF4-FFF2-40B4-BE49-F238E27FC236}">
                <a16:creationId xmlns:a16="http://schemas.microsoft.com/office/drawing/2014/main" id="{3FC7EC23-C724-0C81-5A06-B3BC74E7F489}"/>
              </a:ext>
            </a:extLst>
          </p:cNvPr>
          <p:cNvPicPr>
            <a:picLocks noChangeAspect="1"/>
          </p:cNvPicPr>
          <p:nvPr/>
        </p:nvPicPr>
        <p:blipFill>
          <a:blip r:embed="rId3"/>
          <a:stretch>
            <a:fillRect/>
          </a:stretch>
        </p:blipFill>
        <p:spPr>
          <a:xfrm>
            <a:off x="6095992" y="3428996"/>
            <a:ext cx="16" cy="7"/>
          </a:xfrm>
          <a:prstGeom prst="rect">
            <a:avLst/>
          </a:prstGeom>
        </p:spPr>
      </p:pic>
      <p:pic>
        <p:nvPicPr>
          <p:cNvPr id="25" name="Immagine 24">
            <a:extLst>
              <a:ext uri="{FF2B5EF4-FFF2-40B4-BE49-F238E27FC236}">
                <a16:creationId xmlns:a16="http://schemas.microsoft.com/office/drawing/2014/main" id="{28ECF0E8-D11F-C33C-FAC3-363161A8D1F4}"/>
              </a:ext>
            </a:extLst>
          </p:cNvPr>
          <p:cNvPicPr>
            <a:picLocks noChangeAspect="1"/>
          </p:cNvPicPr>
          <p:nvPr/>
        </p:nvPicPr>
        <p:blipFill>
          <a:blip r:embed="rId3"/>
          <a:stretch>
            <a:fillRect/>
          </a:stretch>
        </p:blipFill>
        <p:spPr>
          <a:xfrm>
            <a:off x="6095992" y="3428996"/>
            <a:ext cx="16" cy="7"/>
          </a:xfrm>
          <a:prstGeom prst="rect">
            <a:avLst/>
          </a:prstGeom>
        </p:spPr>
      </p:pic>
      <p:pic>
        <p:nvPicPr>
          <p:cNvPr id="35" name="Immagine 34">
            <a:extLst>
              <a:ext uri="{FF2B5EF4-FFF2-40B4-BE49-F238E27FC236}">
                <a16:creationId xmlns:a16="http://schemas.microsoft.com/office/drawing/2014/main" id="{DD5F4F43-77B8-E2C4-CC93-6ED5DD4E43DE}"/>
              </a:ext>
            </a:extLst>
          </p:cNvPr>
          <p:cNvPicPr>
            <a:picLocks noChangeAspect="1"/>
          </p:cNvPicPr>
          <p:nvPr/>
        </p:nvPicPr>
        <p:blipFill>
          <a:blip r:embed="rId4"/>
          <a:stretch>
            <a:fillRect/>
          </a:stretch>
        </p:blipFill>
        <p:spPr>
          <a:xfrm>
            <a:off x="1323376" y="4899008"/>
            <a:ext cx="1727518" cy="1032023"/>
          </a:xfrm>
          <a:prstGeom prst="rect">
            <a:avLst/>
          </a:prstGeom>
        </p:spPr>
      </p:pic>
      <p:sp>
        <p:nvSpPr>
          <p:cNvPr id="36" name="Rettangolo 35">
            <a:extLst>
              <a:ext uri="{FF2B5EF4-FFF2-40B4-BE49-F238E27FC236}">
                <a16:creationId xmlns:a16="http://schemas.microsoft.com/office/drawing/2014/main" id="{2D7C3B1A-0DFF-C5FB-F33F-557E020CAFEF}"/>
              </a:ext>
            </a:extLst>
          </p:cNvPr>
          <p:cNvSpPr/>
          <p:nvPr/>
        </p:nvSpPr>
        <p:spPr>
          <a:xfrm>
            <a:off x="4231454" y="3527180"/>
            <a:ext cx="4328160" cy="894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Parentesi graffa aperta 36">
            <a:extLst>
              <a:ext uri="{FF2B5EF4-FFF2-40B4-BE49-F238E27FC236}">
                <a16:creationId xmlns:a16="http://schemas.microsoft.com/office/drawing/2014/main" id="{CDCDD3AB-44E7-E4CF-4D21-BD96DB7A8A46}"/>
              </a:ext>
            </a:extLst>
          </p:cNvPr>
          <p:cNvSpPr/>
          <p:nvPr/>
        </p:nvSpPr>
        <p:spPr>
          <a:xfrm>
            <a:off x="3924373" y="3654406"/>
            <a:ext cx="843175" cy="2489204"/>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0" name="CasellaDiTesto 39">
            <a:extLst>
              <a:ext uri="{FF2B5EF4-FFF2-40B4-BE49-F238E27FC236}">
                <a16:creationId xmlns:a16="http://schemas.microsoft.com/office/drawing/2014/main" id="{CC393D10-55CA-5B08-B065-9379CB1AD373}"/>
              </a:ext>
            </a:extLst>
          </p:cNvPr>
          <p:cNvSpPr txBox="1"/>
          <p:nvPr/>
        </p:nvSpPr>
        <p:spPr>
          <a:xfrm>
            <a:off x="4574084" y="3684492"/>
            <a:ext cx="3313728" cy="2308324"/>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it-IT" sz="2400" dirty="0">
                <a:effectLst>
                  <a:outerShdw blurRad="38100" dist="38100" dir="2700000" algn="tl">
                    <a:srgbClr val="000000">
                      <a:alpha val="43137"/>
                    </a:srgbClr>
                  </a:outerShdw>
                </a:effectLst>
              </a:rPr>
              <a:t>70% </a:t>
            </a:r>
            <a:r>
              <a:rPr lang="it-IT" sz="2400" dirty="0" err="1">
                <a:effectLst>
                  <a:outerShdw blurRad="38100" dist="38100" dir="2700000" algn="tl">
                    <a:srgbClr val="000000">
                      <a:alpha val="43137"/>
                    </a:srgbClr>
                  </a:outerShdw>
                </a:effectLst>
              </a:rPr>
              <a:t>missense</a:t>
            </a:r>
            <a:r>
              <a:rPr lang="it-IT" sz="2400" dirty="0">
                <a:effectLst>
                  <a:outerShdw blurRad="38100" dist="38100" dir="2700000" algn="tl">
                    <a:srgbClr val="000000">
                      <a:alpha val="43137"/>
                    </a:srgbClr>
                  </a:outerShdw>
                </a:effectLst>
              </a:rPr>
              <a:t>/ nonsense</a:t>
            </a:r>
          </a:p>
          <a:p>
            <a:r>
              <a:rPr lang="it-IT" sz="2400" dirty="0">
                <a:effectLst>
                  <a:outerShdw blurRad="38100" dist="38100" dir="2700000" algn="tl">
                    <a:srgbClr val="000000">
                      <a:alpha val="43137"/>
                    </a:srgbClr>
                  </a:outerShdw>
                </a:effectLst>
              </a:rPr>
              <a:t>14.3% small del</a:t>
            </a:r>
          </a:p>
          <a:p>
            <a:r>
              <a:rPr lang="it-IT" sz="2400" dirty="0">
                <a:effectLst>
                  <a:outerShdw blurRad="38100" dist="38100" dir="2700000" algn="tl">
                    <a:srgbClr val="000000">
                      <a:alpha val="43137"/>
                    </a:srgbClr>
                  </a:outerShdw>
                </a:effectLst>
              </a:rPr>
              <a:t>4.6% small </a:t>
            </a:r>
            <a:r>
              <a:rPr lang="it-IT" sz="2400" dirty="0" err="1">
                <a:effectLst>
                  <a:outerShdw blurRad="38100" dist="38100" dir="2700000" algn="tl">
                    <a:srgbClr val="000000">
                      <a:alpha val="43137"/>
                    </a:srgbClr>
                  </a:outerShdw>
                </a:effectLst>
              </a:rPr>
              <a:t>ins</a:t>
            </a:r>
            <a:r>
              <a:rPr lang="it-IT" sz="2400" dirty="0">
                <a:effectLst>
                  <a:outerShdw blurRad="38100" dist="38100" dir="2700000" algn="tl">
                    <a:srgbClr val="000000">
                      <a:alpha val="43137"/>
                    </a:srgbClr>
                  </a:outerShdw>
                </a:effectLst>
              </a:rPr>
              <a:t>/</a:t>
            </a:r>
            <a:r>
              <a:rPr lang="it-IT" sz="2400" dirty="0" err="1">
                <a:effectLst>
                  <a:outerShdw blurRad="38100" dist="38100" dir="2700000" algn="tl">
                    <a:srgbClr val="000000">
                      <a:alpha val="43137"/>
                    </a:srgbClr>
                  </a:outerShdw>
                </a:effectLst>
              </a:rPr>
              <a:t>dup</a:t>
            </a:r>
            <a:endParaRPr lang="it-IT" sz="2400" dirty="0">
              <a:effectLst>
                <a:outerShdw blurRad="38100" dist="38100" dir="2700000" algn="tl">
                  <a:srgbClr val="000000">
                    <a:alpha val="43137"/>
                  </a:srgbClr>
                </a:outerShdw>
              </a:effectLst>
            </a:endParaRPr>
          </a:p>
          <a:p>
            <a:r>
              <a:rPr lang="it-IT" sz="2400" dirty="0">
                <a:effectLst>
                  <a:outerShdw blurRad="38100" dist="38100" dir="2700000" algn="tl">
                    <a:srgbClr val="000000">
                      <a:alpha val="43137"/>
                    </a:srgbClr>
                  </a:outerShdw>
                </a:effectLst>
              </a:rPr>
              <a:t>3.8% large del (CNV)</a:t>
            </a:r>
          </a:p>
          <a:p>
            <a:r>
              <a:rPr lang="it-IT" sz="2400" dirty="0">
                <a:effectLst>
                  <a:outerShdw blurRad="38100" dist="38100" dir="2700000" algn="tl">
                    <a:srgbClr val="000000">
                      <a:alpha val="43137"/>
                    </a:srgbClr>
                  </a:outerShdw>
                </a:effectLst>
              </a:rPr>
              <a:t>4.5% splicing</a:t>
            </a:r>
          </a:p>
          <a:p>
            <a:r>
              <a:rPr lang="it-IT" sz="2400" dirty="0">
                <a:effectLst>
                  <a:outerShdw blurRad="38100" dist="38100" dir="2700000" algn="tl">
                    <a:srgbClr val="000000">
                      <a:alpha val="43137"/>
                    </a:srgbClr>
                  </a:outerShdw>
                </a:effectLst>
              </a:rPr>
              <a:t>7.4% </a:t>
            </a:r>
            <a:r>
              <a:rPr lang="it-IT" sz="2400" dirty="0" err="1">
                <a:effectLst>
                  <a:outerShdw blurRad="38100" dist="38100" dir="2700000" algn="tl">
                    <a:srgbClr val="000000">
                      <a:alpha val="43137"/>
                    </a:srgbClr>
                  </a:outerShdw>
                </a:effectLst>
              </a:rPr>
              <a:t>others</a:t>
            </a:r>
            <a:endParaRPr lang="it-IT" sz="2400" dirty="0">
              <a:effectLst>
                <a:outerShdw blurRad="38100" dist="38100" dir="2700000" algn="tl">
                  <a:srgbClr val="000000">
                    <a:alpha val="43137"/>
                  </a:srgbClr>
                </a:outerShdw>
              </a:effectLst>
            </a:endParaRPr>
          </a:p>
        </p:txBody>
      </p:sp>
      <p:sp>
        <p:nvSpPr>
          <p:cNvPr id="4" name="CasellaDiTesto 3">
            <a:extLst>
              <a:ext uri="{FF2B5EF4-FFF2-40B4-BE49-F238E27FC236}">
                <a16:creationId xmlns:a16="http://schemas.microsoft.com/office/drawing/2014/main" id="{370250AC-5574-C5AC-0221-CB7E2C7711B7}"/>
              </a:ext>
            </a:extLst>
          </p:cNvPr>
          <p:cNvSpPr txBox="1"/>
          <p:nvPr/>
        </p:nvSpPr>
        <p:spPr>
          <a:xfrm>
            <a:off x="7955822" y="4401648"/>
            <a:ext cx="3873183"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l">
              <a:buFont typeface="Arial" panose="020B0604020202020204" pitchFamily="34" charset="0"/>
              <a:buChar char="•"/>
            </a:pPr>
            <a:r>
              <a:rPr lang="en-US" sz="2400" b="0" i="0" u="none" strike="noStrike" baseline="0" dirty="0">
                <a:latin typeface="AdvOT596495f2"/>
              </a:rPr>
              <a:t>Most of the pathogenic </a:t>
            </a:r>
            <a:r>
              <a:rPr lang="en-US" sz="2400" b="0" i="0" u="none" strike="noStrike" baseline="0" dirty="0">
                <a:latin typeface="AdvOT7fb33346.I"/>
              </a:rPr>
              <a:t>GLA </a:t>
            </a:r>
            <a:r>
              <a:rPr lang="en-US" sz="2400" b="0" i="0" u="none" strike="noStrike" baseline="0" dirty="0">
                <a:latin typeface="AdvOT596495f2"/>
              </a:rPr>
              <a:t>mutations are </a:t>
            </a:r>
            <a:r>
              <a:rPr lang="en-US" sz="2400" b="1" i="0" u="none" strike="noStrike" baseline="0" dirty="0">
                <a:latin typeface="AdvOT596495f2"/>
              </a:rPr>
              <a:t>private</a:t>
            </a:r>
          </a:p>
          <a:p>
            <a:pPr algn="l"/>
            <a:endParaRPr lang="en-US" sz="2400" b="0" i="0" u="none" strike="noStrike" baseline="0" dirty="0">
              <a:latin typeface="AdvOT596495f2"/>
            </a:endParaRPr>
          </a:p>
          <a:p>
            <a:pPr marL="342900" indent="-342900" algn="l">
              <a:buFont typeface="Arial" panose="020B0604020202020204" pitchFamily="34" charset="0"/>
              <a:buChar char="•"/>
            </a:pPr>
            <a:r>
              <a:rPr lang="en-US" sz="2400" b="1" i="0" u="none" strike="noStrike" baseline="0" dirty="0">
                <a:latin typeface="AdvOT596495f2"/>
              </a:rPr>
              <a:t>Intra-familial phenotypic variability</a:t>
            </a:r>
            <a:r>
              <a:rPr lang="en-US" sz="2400" b="0" i="0" u="none" strike="noStrike" baseline="0" dirty="0">
                <a:latin typeface="AdvOT596495f2"/>
              </a:rPr>
              <a:t> has been observed</a:t>
            </a:r>
          </a:p>
        </p:txBody>
      </p:sp>
      <p:sp>
        <p:nvSpPr>
          <p:cNvPr id="5" name="Ovale 4">
            <a:extLst>
              <a:ext uri="{FF2B5EF4-FFF2-40B4-BE49-F238E27FC236}">
                <a16:creationId xmlns:a16="http://schemas.microsoft.com/office/drawing/2014/main" id="{5DA7FA14-60A4-E03B-070C-6E0D32564AE0}"/>
              </a:ext>
            </a:extLst>
          </p:cNvPr>
          <p:cNvSpPr/>
          <p:nvPr/>
        </p:nvSpPr>
        <p:spPr>
          <a:xfrm>
            <a:off x="202882" y="3527180"/>
            <a:ext cx="1073282" cy="6080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FE6EA272-A56E-656C-1D6E-98AC793D4EE7}"/>
              </a:ext>
            </a:extLst>
          </p:cNvPr>
          <p:cNvPicPr>
            <a:picLocks noChangeAspect="1"/>
          </p:cNvPicPr>
          <p:nvPr/>
        </p:nvPicPr>
        <p:blipFill>
          <a:blip r:embed="rId5"/>
          <a:stretch>
            <a:fillRect/>
          </a:stretch>
        </p:blipFill>
        <p:spPr>
          <a:xfrm>
            <a:off x="8973241" y="1504595"/>
            <a:ext cx="1088209" cy="2671058"/>
          </a:xfrm>
          <a:prstGeom prst="rect">
            <a:avLst/>
          </a:prstGeom>
        </p:spPr>
      </p:pic>
      <p:sp>
        <p:nvSpPr>
          <p:cNvPr id="14" name="CasellaDiTesto 13">
            <a:extLst>
              <a:ext uri="{FF2B5EF4-FFF2-40B4-BE49-F238E27FC236}">
                <a16:creationId xmlns:a16="http://schemas.microsoft.com/office/drawing/2014/main" id="{64692E9D-C20A-4F13-17B1-7E44F402A31B}"/>
              </a:ext>
            </a:extLst>
          </p:cNvPr>
          <p:cNvSpPr txBox="1"/>
          <p:nvPr/>
        </p:nvSpPr>
        <p:spPr>
          <a:xfrm>
            <a:off x="9241995" y="1042930"/>
            <a:ext cx="819455" cy="461665"/>
          </a:xfrm>
          <a:prstGeom prst="rect">
            <a:avLst/>
          </a:prstGeom>
          <a:noFill/>
        </p:spPr>
        <p:txBody>
          <a:bodyPr wrap="none" rtlCol="0">
            <a:spAutoFit/>
          </a:bodyPr>
          <a:lstStyle/>
          <a:p>
            <a:r>
              <a:rPr lang="it-IT" sz="2400" dirty="0" err="1">
                <a:solidFill>
                  <a:schemeClr val="dk1"/>
                </a:solidFill>
                <a:latin typeface="AdvOT596495f2"/>
              </a:rPr>
              <a:t>Chr</a:t>
            </a:r>
            <a:r>
              <a:rPr lang="it-IT" sz="2400" dirty="0">
                <a:solidFill>
                  <a:schemeClr val="dk1"/>
                </a:solidFill>
                <a:latin typeface="AdvOT596495f2"/>
              </a:rPr>
              <a:t> x</a:t>
            </a:r>
          </a:p>
        </p:txBody>
      </p:sp>
      <p:grpSp>
        <p:nvGrpSpPr>
          <p:cNvPr id="16" name="Gruppo 15">
            <a:extLst>
              <a:ext uri="{FF2B5EF4-FFF2-40B4-BE49-F238E27FC236}">
                <a16:creationId xmlns:a16="http://schemas.microsoft.com/office/drawing/2014/main" id="{618D9BE0-5A54-F703-C54B-EB334695616A}"/>
              </a:ext>
            </a:extLst>
          </p:cNvPr>
          <p:cNvGrpSpPr/>
          <p:nvPr/>
        </p:nvGrpSpPr>
        <p:grpSpPr>
          <a:xfrm>
            <a:off x="2674654" y="1948828"/>
            <a:ext cx="6056275" cy="1114457"/>
            <a:chOff x="2674654" y="1948828"/>
            <a:chExt cx="6056275" cy="1114457"/>
          </a:xfrm>
        </p:grpSpPr>
        <p:pic>
          <p:nvPicPr>
            <p:cNvPr id="3" name="Immagine 2">
              <a:extLst>
                <a:ext uri="{FF2B5EF4-FFF2-40B4-BE49-F238E27FC236}">
                  <a16:creationId xmlns:a16="http://schemas.microsoft.com/office/drawing/2014/main" id="{07036C5C-FD56-9DCB-50EC-A79F544FAC27}"/>
                </a:ext>
              </a:extLst>
            </p:cNvPr>
            <p:cNvPicPr>
              <a:picLocks noChangeAspect="1"/>
            </p:cNvPicPr>
            <p:nvPr/>
          </p:nvPicPr>
          <p:blipFill>
            <a:blip r:embed="rId6"/>
            <a:stretch>
              <a:fillRect/>
            </a:stretch>
          </p:blipFill>
          <p:spPr>
            <a:xfrm>
              <a:off x="2674654" y="1948828"/>
              <a:ext cx="6056275" cy="1114457"/>
            </a:xfrm>
            <a:prstGeom prst="rect">
              <a:avLst/>
            </a:prstGeom>
          </p:spPr>
        </p:pic>
        <p:sp>
          <p:nvSpPr>
            <p:cNvPr id="15" name="Rettangolo 14">
              <a:extLst>
                <a:ext uri="{FF2B5EF4-FFF2-40B4-BE49-F238E27FC236}">
                  <a16:creationId xmlns:a16="http://schemas.microsoft.com/office/drawing/2014/main" id="{305B45DC-402E-6037-DAA0-4A54A72E38B0}"/>
                </a:ext>
              </a:extLst>
            </p:cNvPr>
            <p:cNvSpPr/>
            <p:nvPr/>
          </p:nvSpPr>
          <p:spPr>
            <a:xfrm>
              <a:off x="7375585" y="2099728"/>
              <a:ext cx="1337094" cy="2395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50361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1B5BDAEC-15CC-C002-3D00-17700B2B5D93}"/>
              </a:ext>
            </a:extLst>
          </p:cNvPr>
          <p:cNvSpPr/>
          <p:nvPr/>
        </p:nvSpPr>
        <p:spPr>
          <a:xfrm>
            <a:off x="2359399" y="357871"/>
            <a:ext cx="7473200"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GENOTYPE-PHENOTYPE CORRELATIONS</a:t>
            </a:r>
          </a:p>
        </p:txBody>
      </p:sp>
      <p:pic>
        <p:nvPicPr>
          <p:cNvPr id="5" name="Immagine 4">
            <a:extLst>
              <a:ext uri="{FF2B5EF4-FFF2-40B4-BE49-F238E27FC236}">
                <a16:creationId xmlns:a16="http://schemas.microsoft.com/office/drawing/2014/main" id="{DF9D0BB9-8AAB-17B6-75AD-CFF3773BAD55}"/>
              </a:ext>
            </a:extLst>
          </p:cNvPr>
          <p:cNvPicPr>
            <a:picLocks noChangeAspect="1"/>
          </p:cNvPicPr>
          <p:nvPr/>
        </p:nvPicPr>
        <p:blipFill>
          <a:blip r:embed="rId3"/>
          <a:stretch>
            <a:fillRect/>
          </a:stretch>
        </p:blipFill>
        <p:spPr>
          <a:xfrm>
            <a:off x="1136651" y="1186220"/>
            <a:ext cx="6545580" cy="5610225"/>
          </a:xfrm>
          <a:prstGeom prst="rect">
            <a:avLst/>
          </a:prstGeom>
        </p:spPr>
      </p:pic>
      <p:sp>
        <p:nvSpPr>
          <p:cNvPr id="6" name="Rettangolo con angoli arrotondati 5">
            <a:extLst>
              <a:ext uri="{FF2B5EF4-FFF2-40B4-BE49-F238E27FC236}">
                <a16:creationId xmlns:a16="http://schemas.microsoft.com/office/drawing/2014/main" id="{50F727AE-5C64-901D-6440-AAF8D4F32F3D}"/>
              </a:ext>
            </a:extLst>
          </p:cNvPr>
          <p:cNvSpPr/>
          <p:nvPr/>
        </p:nvSpPr>
        <p:spPr>
          <a:xfrm>
            <a:off x="5567680" y="1706880"/>
            <a:ext cx="2214880" cy="7315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B38827A8-5EFB-8B3F-B5E2-52F05B10501B}"/>
              </a:ext>
            </a:extLst>
          </p:cNvPr>
          <p:cNvSpPr txBox="1"/>
          <p:nvPr/>
        </p:nvSpPr>
        <p:spPr>
          <a:xfrm>
            <a:off x="7782560" y="1947536"/>
            <a:ext cx="6096000" cy="1200329"/>
          </a:xfrm>
          <a:prstGeom prst="rect">
            <a:avLst/>
          </a:prstGeom>
          <a:noFill/>
        </p:spPr>
        <p:txBody>
          <a:bodyPr wrap="square">
            <a:spAutoFit/>
          </a:bodyPr>
          <a:lstStyle/>
          <a:p>
            <a:r>
              <a:rPr lang="it-IT" sz="1800" dirty="0">
                <a:solidFill>
                  <a:srgbClr val="0070C0"/>
                </a:solidFill>
                <a:effectLst>
                  <a:outerShdw blurRad="38100" dist="38100" dir="2700000" algn="tl">
                    <a:srgbClr val="000000">
                      <a:alpha val="43137"/>
                    </a:srgbClr>
                  </a:outerShdw>
                </a:effectLst>
              </a:rPr>
              <a:t>CLASSICAL PHENOTYPE</a:t>
            </a:r>
          </a:p>
          <a:p>
            <a:r>
              <a:rPr lang="it-IT" sz="1800" dirty="0" err="1">
                <a:effectLst>
                  <a:outerShdw blurRad="38100" dist="38100" dir="2700000" algn="tl">
                    <a:srgbClr val="000000">
                      <a:alpha val="43137"/>
                    </a:srgbClr>
                  </a:outerShdw>
                </a:effectLst>
              </a:rPr>
              <a:t>absent</a:t>
            </a:r>
            <a:r>
              <a:rPr lang="it-IT" sz="1800" dirty="0">
                <a:effectLst>
                  <a:outerShdw blurRad="38100" dist="38100" dir="2700000" algn="tl">
                    <a:srgbClr val="000000">
                      <a:alpha val="43137"/>
                    </a:srgbClr>
                  </a:outerShdw>
                </a:effectLst>
              </a:rPr>
              <a:t> alpha – GAL activity</a:t>
            </a:r>
          </a:p>
          <a:p>
            <a:r>
              <a:rPr lang="it-IT" sz="1800" dirty="0" err="1">
                <a:effectLst>
                  <a:outerShdw blurRad="38100" dist="38100" dir="2700000" algn="tl">
                    <a:srgbClr val="000000">
                      <a:alpha val="43137"/>
                    </a:srgbClr>
                  </a:outerShdw>
                </a:effectLst>
              </a:rPr>
              <a:t>Lyso</a:t>
            </a:r>
            <a:r>
              <a:rPr lang="it-IT" sz="1800" dirty="0">
                <a:effectLst>
                  <a:outerShdw blurRad="38100" dist="38100" dir="2700000" algn="tl">
                    <a:srgbClr val="000000">
                      <a:alpha val="43137"/>
                    </a:srgbClr>
                  </a:outerShdw>
                </a:effectLst>
              </a:rPr>
              <a:t> Gb3 and Gb3</a:t>
            </a:r>
          </a:p>
          <a:p>
            <a:endParaRPr lang="it-IT" sz="1800" dirty="0">
              <a:effectLst>
                <a:outerShdw blurRad="38100" dist="38100" dir="2700000" algn="tl">
                  <a:srgbClr val="000000">
                    <a:alpha val="43137"/>
                  </a:srgbClr>
                </a:outerShdw>
              </a:effectLst>
            </a:endParaRPr>
          </a:p>
        </p:txBody>
      </p:sp>
      <p:sp>
        <p:nvSpPr>
          <p:cNvPr id="10" name="CasellaDiTesto 9">
            <a:extLst>
              <a:ext uri="{FF2B5EF4-FFF2-40B4-BE49-F238E27FC236}">
                <a16:creationId xmlns:a16="http://schemas.microsoft.com/office/drawing/2014/main" id="{F2616E91-DDB5-0EF2-22C6-784D6305D06A}"/>
              </a:ext>
            </a:extLst>
          </p:cNvPr>
          <p:cNvSpPr txBox="1"/>
          <p:nvPr/>
        </p:nvSpPr>
        <p:spPr>
          <a:xfrm>
            <a:off x="8067040" y="4857917"/>
            <a:ext cx="6096000" cy="369332"/>
          </a:xfrm>
          <a:prstGeom prst="rect">
            <a:avLst/>
          </a:prstGeom>
          <a:noFill/>
        </p:spPr>
        <p:txBody>
          <a:bodyPr wrap="square">
            <a:spAutoFit/>
          </a:bodyPr>
          <a:lstStyle/>
          <a:p>
            <a:r>
              <a:rPr lang="it-IT" sz="1800" dirty="0">
                <a:effectLst>
                  <a:outerShdw blurRad="38100" dist="38100" dir="2700000" algn="tl">
                    <a:srgbClr val="000000">
                      <a:alpha val="43137"/>
                    </a:srgbClr>
                  </a:outerShdw>
                </a:effectLst>
              </a:rPr>
              <a:t>VUS</a:t>
            </a:r>
          </a:p>
        </p:txBody>
      </p:sp>
      <p:sp>
        <p:nvSpPr>
          <p:cNvPr id="11" name="CasellaDiTesto 10">
            <a:extLst>
              <a:ext uri="{FF2B5EF4-FFF2-40B4-BE49-F238E27FC236}">
                <a16:creationId xmlns:a16="http://schemas.microsoft.com/office/drawing/2014/main" id="{C09C36EC-AD24-58D1-58BB-E0ED9B19D098}"/>
              </a:ext>
            </a:extLst>
          </p:cNvPr>
          <p:cNvSpPr txBox="1"/>
          <p:nvPr/>
        </p:nvSpPr>
        <p:spPr>
          <a:xfrm>
            <a:off x="7782560" y="3451203"/>
            <a:ext cx="6096000" cy="923330"/>
          </a:xfrm>
          <a:prstGeom prst="rect">
            <a:avLst/>
          </a:prstGeom>
          <a:noFill/>
        </p:spPr>
        <p:txBody>
          <a:bodyPr wrap="square">
            <a:spAutoFit/>
          </a:bodyPr>
          <a:lstStyle/>
          <a:p>
            <a:r>
              <a:rPr lang="it-IT" dirty="0">
                <a:solidFill>
                  <a:srgbClr val="0070C0"/>
                </a:solidFill>
                <a:effectLst>
                  <a:outerShdw blurRad="38100" dist="38100" dir="2700000" algn="tl">
                    <a:srgbClr val="000000">
                      <a:alpha val="43137"/>
                    </a:srgbClr>
                  </a:outerShdw>
                </a:effectLst>
              </a:rPr>
              <a:t>LATE ONSET  PHENOTYPE</a:t>
            </a:r>
          </a:p>
          <a:p>
            <a:r>
              <a:rPr lang="it-IT" dirty="0" err="1">
                <a:effectLst>
                  <a:outerShdw blurRad="38100" dist="38100" dir="2700000" algn="tl">
                    <a:srgbClr val="000000">
                      <a:alpha val="43137"/>
                    </a:srgbClr>
                  </a:outerShdw>
                </a:effectLst>
              </a:rPr>
              <a:t>Reduced</a:t>
            </a:r>
            <a:r>
              <a:rPr lang="it-IT" dirty="0">
                <a:effectLst>
                  <a:outerShdw blurRad="38100" dist="38100" dir="2700000" algn="tl">
                    <a:srgbClr val="000000">
                      <a:alpha val="43137"/>
                    </a:srgbClr>
                  </a:outerShdw>
                </a:effectLst>
              </a:rPr>
              <a:t> alpha-GAL activity</a:t>
            </a:r>
          </a:p>
          <a:p>
            <a:r>
              <a:rPr lang="it-IT" dirty="0" err="1">
                <a:effectLst>
                  <a:outerShdw blurRad="38100" dist="38100" dir="2700000" algn="tl">
                    <a:srgbClr val="000000">
                      <a:alpha val="43137"/>
                    </a:srgbClr>
                  </a:outerShdw>
                </a:effectLst>
              </a:rPr>
              <a:t>Lyso</a:t>
            </a:r>
            <a:r>
              <a:rPr lang="it-IT" dirty="0">
                <a:effectLst>
                  <a:outerShdw blurRad="38100" dist="38100" dir="2700000" algn="tl">
                    <a:srgbClr val="000000">
                      <a:alpha val="43137"/>
                    </a:srgbClr>
                  </a:outerShdw>
                </a:effectLst>
              </a:rPr>
              <a:t> Gb3 and Gb3</a:t>
            </a:r>
          </a:p>
        </p:txBody>
      </p:sp>
      <p:sp>
        <p:nvSpPr>
          <p:cNvPr id="12" name="CasellaDiTesto 11">
            <a:extLst>
              <a:ext uri="{FF2B5EF4-FFF2-40B4-BE49-F238E27FC236}">
                <a16:creationId xmlns:a16="http://schemas.microsoft.com/office/drawing/2014/main" id="{8D3661D9-50E3-3F43-C01D-ADD61E8E6805}"/>
              </a:ext>
            </a:extLst>
          </p:cNvPr>
          <p:cNvSpPr txBox="1"/>
          <p:nvPr/>
        </p:nvSpPr>
        <p:spPr>
          <a:xfrm>
            <a:off x="8117840" y="5871070"/>
            <a:ext cx="6096000" cy="369332"/>
          </a:xfrm>
          <a:prstGeom prst="rect">
            <a:avLst/>
          </a:prstGeom>
          <a:noFill/>
        </p:spPr>
        <p:txBody>
          <a:bodyPr wrap="square">
            <a:spAutoFit/>
          </a:bodyPr>
          <a:lstStyle/>
          <a:p>
            <a:r>
              <a:rPr lang="it-IT" sz="1800" dirty="0">
                <a:effectLst>
                  <a:outerShdw blurRad="38100" dist="38100" dir="2700000" algn="tl">
                    <a:srgbClr val="000000">
                      <a:alpha val="43137"/>
                    </a:srgbClr>
                  </a:outerShdw>
                </a:effectLst>
              </a:rPr>
              <a:t>NO DISEASE</a:t>
            </a:r>
          </a:p>
        </p:txBody>
      </p:sp>
      <p:sp>
        <p:nvSpPr>
          <p:cNvPr id="13" name="Freccia in giù 12">
            <a:extLst>
              <a:ext uri="{FF2B5EF4-FFF2-40B4-BE49-F238E27FC236}">
                <a16:creationId xmlns:a16="http://schemas.microsoft.com/office/drawing/2014/main" id="{B170F20D-0C37-03DC-7EDB-580458B0120E}"/>
              </a:ext>
            </a:extLst>
          </p:cNvPr>
          <p:cNvSpPr/>
          <p:nvPr/>
        </p:nvSpPr>
        <p:spPr>
          <a:xfrm>
            <a:off x="8173104" y="3059215"/>
            <a:ext cx="327805" cy="3907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a:extLst>
              <a:ext uri="{FF2B5EF4-FFF2-40B4-BE49-F238E27FC236}">
                <a16:creationId xmlns:a16="http://schemas.microsoft.com/office/drawing/2014/main" id="{DE0CBC47-EF8F-2F92-5ED5-83AC9809569A}"/>
              </a:ext>
            </a:extLst>
          </p:cNvPr>
          <p:cNvSpPr/>
          <p:nvPr/>
        </p:nvSpPr>
        <p:spPr>
          <a:xfrm>
            <a:off x="8173104" y="5429530"/>
            <a:ext cx="327805" cy="3907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168081AB-1E22-B02F-4B69-9FA98ADB94E8}"/>
              </a:ext>
            </a:extLst>
          </p:cNvPr>
          <p:cNvSpPr/>
          <p:nvPr/>
        </p:nvSpPr>
        <p:spPr>
          <a:xfrm>
            <a:off x="8173103" y="4401950"/>
            <a:ext cx="327805" cy="39074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D3C896ED-A3EC-D79F-0FBB-65A4AACD9460}"/>
              </a:ext>
            </a:extLst>
          </p:cNvPr>
          <p:cNvSpPr txBox="1"/>
          <p:nvPr/>
        </p:nvSpPr>
        <p:spPr>
          <a:xfrm>
            <a:off x="0" y="6488668"/>
            <a:ext cx="6096000" cy="307777"/>
          </a:xfrm>
          <a:prstGeom prst="rect">
            <a:avLst/>
          </a:prstGeom>
          <a:noFill/>
        </p:spPr>
        <p:txBody>
          <a:bodyPr wrap="square">
            <a:spAutoFit/>
          </a:bodyPr>
          <a:lstStyle/>
          <a:p>
            <a:pPr eaLnBrk="1" hangingPunct="1">
              <a:lnSpc>
                <a:spcPct val="100000"/>
              </a:lnSpc>
              <a:spcBef>
                <a:spcPct val="0"/>
              </a:spcBef>
              <a:buFontTx/>
              <a:buNone/>
            </a:pPr>
            <a:r>
              <a:rPr lang="it-IT" altLang="it-IT" sz="1400" i="1" dirty="0">
                <a:latin typeface="Arial" panose="020B0604020202020204" pitchFamily="34" charset="0"/>
              </a:rPr>
              <a:t>Ortiz A et al. </a:t>
            </a:r>
            <a:r>
              <a:rPr lang="it-IT" altLang="it-IT" sz="1400" i="1" dirty="0" err="1">
                <a:latin typeface="Arial" panose="020B0604020202020204" pitchFamily="34" charset="0"/>
              </a:rPr>
              <a:t>Molec</a:t>
            </a:r>
            <a:r>
              <a:rPr lang="it-IT" altLang="it-IT" sz="1400" i="1" dirty="0">
                <a:latin typeface="Arial" panose="020B0604020202020204" pitchFamily="34" charset="0"/>
              </a:rPr>
              <a:t> </a:t>
            </a:r>
            <a:r>
              <a:rPr lang="it-IT" altLang="it-IT" sz="1400" i="1" dirty="0" err="1">
                <a:latin typeface="Arial" panose="020B0604020202020204" pitchFamily="34" charset="0"/>
              </a:rPr>
              <a:t>Gen</a:t>
            </a:r>
            <a:r>
              <a:rPr lang="it-IT" altLang="it-IT" sz="1400" i="1" dirty="0">
                <a:latin typeface="Arial" panose="020B0604020202020204" pitchFamily="34" charset="0"/>
              </a:rPr>
              <a:t> and </a:t>
            </a:r>
            <a:r>
              <a:rPr lang="it-IT" altLang="it-IT" sz="1400" i="1" dirty="0" err="1">
                <a:latin typeface="Arial" panose="020B0604020202020204" pitchFamily="34" charset="0"/>
              </a:rPr>
              <a:t>Metab</a:t>
            </a:r>
            <a:r>
              <a:rPr lang="it-IT" altLang="it-IT" sz="1400" i="1" dirty="0">
                <a:latin typeface="Arial" panose="020B0604020202020204" pitchFamily="34" charset="0"/>
              </a:rPr>
              <a:t> 2018</a:t>
            </a:r>
          </a:p>
        </p:txBody>
      </p:sp>
      <p:cxnSp>
        <p:nvCxnSpPr>
          <p:cNvPr id="20" name="Connettore 2 19">
            <a:extLst>
              <a:ext uri="{FF2B5EF4-FFF2-40B4-BE49-F238E27FC236}">
                <a16:creationId xmlns:a16="http://schemas.microsoft.com/office/drawing/2014/main" id="{D2676BFC-743E-1E24-EEF9-680D4D31D195}"/>
              </a:ext>
            </a:extLst>
          </p:cNvPr>
          <p:cNvCxnSpPr>
            <a:cxnSpLocks/>
          </p:cNvCxnSpPr>
          <p:nvPr/>
        </p:nvCxnSpPr>
        <p:spPr>
          <a:xfrm flipV="1">
            <a:off x="7782560" y="2525090"/>
            <a:ext cx="0" cy="3165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AE841E6-B624-E271-308F-8776A5B1B572}"/>
              </a:ext>
            </a:extLst>
          </p:cNvPr>
          <p:cNvCxnSpPr>
            <a:cxnSpLocks/>
          </p:cNvCxnSpPr>
          <p:nvPr/>
        </p:nvCxnSpPr>
        <p:spPr>
          <a:xfrm flipV="1">
            <a:off x="7782560" y="3957650"/>
            <a:ext cx="0" cy="3165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5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8">
            <a:extLst>
              <a:ext uri="{FF2B5EF4-FFF2-40B4-BE49-F238E27FC236}">
                <a16:creationId xmlns:a16="http://schemas.microsoft.com/office/drawing/2014/main" id="{D3BD6CB9-5D83-2C21-251E-C11C63CA6934}"/>
              </a:ext>
            </a:extLst>
          </p:cNvPr>
          <p:cNvSpPr/>
          <p:nvPr/>
        </p:nvSpPr>
        <p:spPr>
          <a:xfrm>
            <a:off x="1337467" y="1544687"/>
            <a:ext cx="2288383" cy="636538"/>
          </a:xfrm>
          <a:prstGeom prst="rect">
            <a:avLst/>
          </a:prstGeom>
          <a:solidFill>
            <a:srgbClr val="FFFFFF"/>
          </a:solidFill>
          <a:ln w="28575">
            <a:solidFill>
              <a:srgbClr val="FF0066"/>
            </a:solidFill>
            <a:miter/>
          </a:ln>
        </p:spPr>
        <p:style>
          <a:lnRef idx="0">
            <a:scrgbClr r="0" g="0" b="0"/>
          </a:lnRef>
          <a:fillRef idx="0">
            <a:scrgbClr r="0" g="0" b="0"/>
          </a:fillRef>
          <a:effectRef idx="0">
            <a:scrgbClr r="0" g="0" b="0"/>
          </a:effectRef>
          <a:fontRef idx="minor"/>
        </p:style>
        <p:txBody>
          <a:bodyPr lIns="0" tIns="0" rIns="0" bIns="0" anchor="ctr"/>
          <a:lstStyle/>
          <a:p>
            <a:pPr algn="ctr">
              <a:defRPr/>
            </a:pPr>
            <a:r>
              <a:rPr lang="en-GB" sz="2000" dirty="0">
                <a:solidFill>
                  <a:schemeClr val="dk1"/>
                </a:solidFill>
                <a:effectLst>
                  <a:outerShdw blurRad="38100" dist="38100" dir="2700000" algn="tl">
                    <a:srgbClr val="000000">
                      <a:alpha val="43137"/>
                    </a:srgbClr>
                  </a:outerShdw>
                </a:effectLst>
              </a:rPr>
              <a:t>Pre-test genetic </a:t>
            </a:r>
          </a:p>
          <a:p>
            <a:pPr algn="ctr">
              <a:defRPr/>
            </a:pPr>
            <a:r>
              <a:rPr lang="en-GB" sz="2000" dirty="0">
                <a:solidFill>
                  <a:schemeClr val="dk1"/>
                </a:solidFill>
                <a:effectLst>
                  <a:outerShdw blurRad="38100" dist="38100" dir="2700000" algn="tl">
                    <a:srgbClr val="000000">
                      <a:alpha val="43137"/>
                    </a:srgbClr>
                  </a:outerShdw>
                </a:effectLst>
              </a:rPr>
              <a:t>counseling </a:t>
            </a:r>
          </a:p>
        </p:txBody>
      </p:sp>
      <p:sp>
        <p:nvSpPr>
          <p:cNvPr id="264" name="CustomShape 9">
            <a:extLst>
              <a:ext uri="{FF2B5EF4-FFF2-40B4-BE49-F238E27FC236}">
                <a16:creationId xmlns:a16="http://schemas.microsoft.com/office/drawing/2014/main" id="{F1C61227-8EC8-6D1E-B940-1F994A905DFA}"/>
              </a:ext>
            </a:extLst>
          </p:cNvPr>
          <p:cNvSpPr/>
          <p:nvPr/>
        </p:nvSpPr>
        <p:spPr>
          <a:xfrm>
            <a:off x="3730625" y="1784350"/>
            <a:ext cx="647700" cy="215900"/>
          </a:xfrm>
          <a:prstGeom prst="rightArrow">
            <a:avLst>
              <a:gd name="adj1" fmla="val 50000"/>
              <a:gd name="adj2" fmla="val 50000"/>
            </a:avLst>
          </a:prstGeom>
          <a:noFill/>
          <a:ln>
            <a:solidFill>
              <a:srgbClr val="002060"/>
            </a:solidFill>
            <a:round/>
          </a:ln>
        </p:spPr>
        <p:style>
          <a:lnRef idx="2">
            <a:schemeClr val="accent1">
              <a:shade val="50000"/>
            </a:schemeClr>
          </a:lnRef>
          <a:fillRef idx="1">
            <a:schemeClr val="accent1"/>
          </a:fillRef>
          <a:effectRef idx="0">
            <a:schemeClr val="accent1"/>
          </a:effectRef>
          <a:fontRef idx="minor"/>
        </p:style>
      </p:sp>
      <p:sp>
        <p:nvSpPr>
          <p:cNvPr id="265" name="CustomShape 10">
            <a:extLst>
              <a:ext uri="{FF2B5EF4-FFF2-40B4-BE49-F238E27FC236}">
                <a16:creationId xmlns:a16="http://schemas.microsoft.com/office/drawing/2014/main" id="{ED79A283-B508-D2C3-CA29-FD3978053677}"/>
              </a:ext>
            </a:extLst>
          </p:cNvPr>
          <p:cNvSpPr/>
          <p:nvPr/>
        </p:nvSpPr>
        <p:spPr>
          <a:xfrm>
            <a:off x="4451349" y="1500154"/>
            <a:ext cx="1336676" cy="690864"/>
          </a:xfrm>
          <a:prstGeom prst="rect">
            <a:avLst/>
          </a:prstGeom>
          <a:noFill/>
          <a:ln w="28575">
            <a:solidFill>
              <a:srgbClr val="FF0066"/>
            </a:solidFill>
          </a:ln>
        </p:spPr>
        <p:style>
          <a:lnRef idx="0">
            <a:scrgbClr r="0" g="0" b="0"/>
          </a:lnRef>
          <a:fillRef idx="0">
            <a:scrgbClr r="0" g="0" b="0"/>
          </a:fillRef>
          <a:effectRef idx="0">
            <a:scrgbClr r="0" g="0" b="0"/>
          </a:effectRef>
          <a:fontRef idx="minor"/>
        </p:style>
        <p:txBody>
          <a:bodyPr lIns="67500" tIns="33750" rIns="67500" bIns="33750"/>
          <a:lstStyle/>
          <a:p>
            <a:pPr algn="ctr" defTabSz="685800">
              <a:defRPr/>
            </a:pPr>
            <a:r>
              <a:rPr lang="en-GB" sz="2000" dirty="0">
                <a:solidFill>
                  <a:schemeClr val="dk1"/>
                </a:solidFill>
                <a:effectLst>
                  <a:outerShdw blurRad="38100" dist="38100" dir="2700000" algn="tl">
                    <a:srgbClr val="000000">
                      <a:alpha val="43137"/>
                    </a:srgbClr>
                  </a:outerShdw>
                </a:effectLst>
              </a:rPr>
              <a:t>Genetic test</a:t>
            </a:r>
          </a:p>
        </p:txBody>
      </p:sp>
      <p:sp>
        <p:nvSpPr>
          <p:cNvPr id="266" name="CustomShape 11">
            <a:extLst>
              <a:ext uri="{FF2B5EF4-FFF2-40B4-BE49-F238E27FC236}">
                <a16:creationId xmlns:a16="http://schemas.microsoft.com/office/drawing/2014/main" id="{17B7CC1A-51D5-134C-CA06-3EFCB9BA3353}"/>
              </a:ext>
            </a:extLst>
          </p:cNvPr>
          <p:cNvSpPr/>
          <p:nvPr/>
        </p:nvSpPr>
        <p:spPr>
          <a:xfrm>
            <a:off x="6728328" y="1434146"/>
            <a:ext cx="1946276" cy="815975"/>
          </a:xfrm>
          <a:prstGeom prst="rect">
            <a:avLst/>
          </a:prstGeom>
          <a:solidFill>
            <a:srgbClr val="FFFFFF"/>
          </a:solidFill>
          <a:ln w="28575">
            <a:solidFill>
              <a:srgbClr val="FF0066"/>
            </a:solidFill>
            <a:miter/>
          </a:ln>
        </p:spPr>
        <p:style>
          <a:lnRef idx="0">
            <a:scrgbClr r="0" g="0" b="0"/>
          </a:lnRef>
          <a:fillRef idx="0">
            <a:scrgbClr r="0" g="0" b="0"/>
          </a:fillRef>
          <a:effectRef idx="0">
            <a:scrgbClr r="0" g="0" b="0"/>
          </a:effectRef>
          <a:fontRef idx="minor"/>
        </p:style>
        <p:txBody>
          <a:bodyPr lIns="0" tIns="0" rIns="0" bIns="0" anchor="ctr"/>
          <a:lstStyle/>
          <a:p>
            <a:pPr algn="ctr" defTabSz="685800">
              <a:defRPr/>
            </a:pPr>
            <a:r>
              <a:rPr lang="en-GB" sz="2000" dirty="0">
                <a:solidFill>
                  <a:schemeClr val="dk1"/>
                </a:solidFill>
                <a:effectLst>
                  <a:outerShdw blurRad="38100" dist="38100" dir="2700000" algn="tl">
                    <a:srgbClr val="000000">
                      <a:alpha val="43137"/>
                    </a:srgbClr>
                  </a:outerShdw>
                </a:effectLst>
              </a:rPr>
              <a:t>Post-test genetic </a:t>
            </a:r>
          </a:p>
          <a:p>
            <a:pPr algn="ctr" defTabSz="685800">
              <a:defRPr/>
            </a:pPr>
            <a:r>
              <a:rPr lang="en-GB" sz="2000" dirty="0">
                <a:solidFill>
                  <a:schemeClr val="dk1"/>
                </a:solidFill>
                <a:effectLst>
                  <a:outerShdw blurRad="38100" dist="38100" dir="2700000" algn="tl">
                    <a:srgbClr val="000000">
                      <a:alpha val="43137"/>
                    </a:srgbClr>
                  </a:outerShdw>
                </a:effectLst>
              </a:rPr>
              <a:t>counseling </a:t>
            </a:r>
          </a:p>
        </p:txBody>
      </p:sp>
      <p:sp>
        <p:nvSpPr>
          <p:cNvPr id="267" name="CustomShape 12">
            <a:extLst>
              <a:ext uri="{FF2B5EF4-FFF2-40B4-BE49-F238E27FC236}">
                <a16:creationId xmlns:a16="http://schemas.microsoft.com/office/drawing/2014/main" id="{E2237C48-18DF-B099-1919-9A64EB93F107}"/>
              </a:ext>
            </a:extLst>
          </p:cNvPr>
          <p:cNvSpPr/>
          <p:nvPr/>
        </p:nvSpPr>
        <p:spPr>
          <a:xfrm>
            <a:off x="5934326" y="1755006"/>
            <a:ext cx="647700" cy="215900"/>
          </a:xfrm>
          <a:prstGeom prst="rightArrow">
            <a:avLst>
              <a:gd name="adj1" fmla="val 50000"/>
              <a:gd name="adj2" fmla="val 50000"/>
            </a:avLst>
          </a:prstGeom>
          <a:noFill/>
          <a:ln>
            <a:solidFill>
              <a:srgbClr val="002060"/>
            </a:solidFill>
            <a:round/>
          </a:ln>
        </p:spPr>
        <p:style>
          <a:lnRef idx="2">
            <a:schemeClr val="accent1">
              <a:shade val="50000"/>
            </a:schemeClr>
          </a:lnRef>
          <a:fillRef idx="1">
            <a:schemeClr val="accent1"/>
          </a:fillRef>
          <a:effectRef idx="0">
            <a:schemeClr val="accent1"/>
          </a:effectRef>
          <a:fontRef idx="minor"/>
        </p:style>
      </p:sp>
      <p:sp>
        <p:nvSpPr>
          <p:cNvPr id="13319" name="Rettangolo 24">
            <a:extLst>
              <a:ext uri="{FF2B5EF4-FFF2-40B4-BE49-F238E27FC236}">
                <a16:creationId xmlns:a16="http://schemas.microsoft.com/office/drawing/2014/main" id="{B1378A00-75B4-5D97-CCDB-823563912F9C}"/>
              </a:ext>
            </a:extLst>
          </p:cNvPr>
          <p:cNvSpPr>
            <a:spLocks noChangeArrowheads="1"/>
          </p:cNvSpPr>
          <p:nvPr/>
        </p:nvSpPr>
        <p:spPr bwMode="auto">
          <a:xfrm>
            <a:off x="3962400" y="930276"/>
            <a:ext cx="4159250" cy="461963"/>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00000"/>
              </a:lnSpc>
              <a:spcBef>
                <a:spcPct val="30000"/>
              </a:spcBef>
              <a:buNone/>
              <a:defRPr/>
            </a:pPr>
            <a:r>
              <a:rPr lang="it-IT" altLang="it-IT" sz="2400" b="1" dirty="0">
                <a:solidFill>
                  <a:prstClr val="white"/>
                </a:solidFill>
                <a:latin typeface="Arial" panose="020B0604020202020204" pitchFamily="34" charset="0"/>
                <a:cs typeface="Arial" panose="020B0604020202020204" pitchFamily="34" charset="0"/>
              </a:rPr>
              <a:t>GENETIC TEST STRATEGY</a:t>
            </a:r>
          </a:p>
        </p:txBody>
      </p:sp>
      <p:sp>
        <p:nvSpPr>
          <p:cNvPr id="27" name="Rettangolo 26">
            <a:extLst>
              <a:ext uri="{FF2B5EF4-FFF2-40B4-BE49-F238E27FC236}">
                <a16:creationId xmlns:a16="http://schemas.microsoft.com/office/drawing/2014/main" id="{1C43C482-7510-6CFF-4E62-D43C510B325F}"/>
              </a:ext>
            </a:extLst>
          </p:cNvPr>
          <p:cNvSpPr/>
          <p:nvPr/>
        </p:nvSpPr>
        <p:spPr>
          <a:xfrm>
            <a:off x="1634895" y="3036054"/>
            <a:ext cx="2288383" cy="1946687"/>
          </a:xfrm>
          <a:prstGeom prst="rect">
            <a:avLst/>
          </a:prstGeom>
        </p:spPr>
        <p:txBody>
          <a:bodyPr>
            <a:spAutoFit/>
          </a:bodyPr>
          <a:lstStyle/>
          <a:p>
            <a:pPr algn="ctr" defTabSz="685800">
              <a:defRPr/>
            </a:pPr>
            <a:r>
              <a:rPr lang="en-GB" sz="2000" dirty="0">
                <a:solidFill>
                  <a:schemeClr val="dk1"/>
                </a:solidFill>
                <a:effectLst>
                  <a:outerShdw blurRad="38100" dist="38100" dir="2700000" algn="tl">
                    <a:srgbClr val="000000">
                      <a:alpha val="43137"/>
                    </a:srgbClr>
                  </a:outerShdw>
                </a:effectLst>
              </a:rPr>
              <a:t>SANGER SEQUENCING</a:t>
            </a:r>
          </a:p>
          <a:p>
            <a:pPr algn="ctr" defTabSz="685800">
              <a:defRPr/>
            </a:pPr>
            <a:r>
              <a:rPr lang="en-GB" sz="1350" spc="-1" dirty="0">
                <a:solidFill>
                  <a:srgbClr val="212121"/>
                </a:solidFill>
                <a:uFill>
                  <a:solidFill>
                    <a:srgbClr val="FFFFFF"/>
                  </a:solidFill>
                </a:uFill>
                <a:latin typeface="inherit"/>
              </a:rPr>
              <a:t> </a:t>
            </a:r>
            <a:r>
              <a:rPr lang="en-GB" sz="2000" dirty="0">
                <a:solidFill>
                  <a:schemeClr val="dk1"/>
                </a:solidFill>
                <a:effectLst>
                  <a:outerShdw blurRad="38100" dist="38100" dir="2700000" algn="tl">
                    <a:srgbClr val="000000">
                      <a:alpha val="43137"/>
                    </a:srgbClr>
                  </a:outerShdw>
                </a:effectLst>
              </a:rPr>
              <a:t>GLA</a:t>
            </a:r>
          </a:p>
          <a:p>
            <a:pPr algn="ctr" defTabSz="685800">
              <a:defRPr/>
            </a:pPr>
            <a:endParaRPr lang="en-GB" sz="2000" dirty="0">
              <a:solidFill>
                <a:schemeClr val="dk1"/>
              </a:solidFill>
              <a:effectLst>
                <a:outerShdw blurRad="38100" dist="38100" dir="2700000" algn="tl">
                  <a:srgbClr val="000000">
                    <a:alpha val="43137"/>
                  </a:srgbClr>
                </a:outerShdw>
              </a:effectLst>
            </a:endParaRPr>
          </a:p>
          <a:p>
            <a:pPr algn="ctr" defTabSz="685800">
              <a:defRPr/>
            </a:pPr>
            <a:endParaRPr lang="en-GB" sz="1350" b="1" i="1" dirty="0">
              <a:solidFill>
                <a:prstClr val="black"/>
              </a:solidFill>
              <a:latin typeface="Calibri" panose="020F0502020204030204"/>
            </a:endParaRPr>
          </a:p>
          <a:p>
            <a:pPr algn="ctr" defTabSz="685800">
              <a:defRPr/>
            </a:pPr>
            <a:endParaRPr lang="en-GB" sz="1350" b="1" dirty="0">
              <a:solidFill>
                <a:prstClr val="black"/>
              </a:solidFill>
              <a:latin typeface="Calibri" panose="020F0502020204030204"/>
            </a:endParaRPr>
          </a:p>
          <a:p>
            <a:pPr algn="ctr" defTabSz="685800">
              <a:defRPr/>
            </a:pPr>
            <a:endParaRPr lang="en-GB" sz="1350" spc="-1" dirty="0">
              <a:solidFill>
                <a:srgbClr val="000000"/>
              </a:solidFill>
              <a:uFill>
                <a:solidFill>
                  <a:srgbClr val="FFFFFF"/>
                </a:solidFill>
              </a:uFill>
              <a:latin typeface="Arial"/>
            </a:endParaRPr>
          </a:p>
        </p:txBody>
      </p:sp>
      <p:sp>
        <p:nvSpPr>
          <p:cNvPr id="17" name="Rettangolo 16">
            <a:extLst>
              <a:ext uri="{FF2B5EF4-FFF2-40B4-BE49-F238E27FC236}">
                <a16:creationId xmlns:a16="http://schemas.microsoft.com/office/drawing/2014/main" id="{3E4D6787-75FB-2A3B-BC1F-D24B7F6CBE82}"/>
              </a:ext>
            </a:extLst>
          </p:cNvPr>
          <p:cNvSpPr/>
          <p:nvPr/>
        </p:nvSpPr>
        <p:spPr>
          <a:xfrm>
            <a:off x="3730626" y="3624263"/>
            <a:ext cx="2879725" cy="2146742"/>
          </a:xfrm>
          <a:prstGeom prst="rect">
            <a:avLst/>
          </a:prstGeom>
        </p:spPr>
        <p:txBody>
          <a:bodyPr>
            <a:spAutoFit/>
          </a:bodyPr>
          <a:lstStyle/>
          <a:p>
            <a:pPr algn="ctr" defTabSz="685800">
              <a:defRPr/>
            </a:pPr>
            <a:endParaRPr lang="en-GB" sz="1350" b="1" i="1" dirty="0">
              <a:solidFill>
                <a:prstClr val="black"/>
              </a:solidFill>
              <a:latin typeface="Calibri" panose="020F0502020204030204"/>
            </a:endParaRPr>
          </a:p>
          <a:p>
            <a:pPr algn="ctr" defTabSz="685800">
              <a:defRPr/>
            </a:pPr>
            <a:r>
              <a:rPr lang="en-GB" sz="2000" dirty="0">
                <a:solidFill>
                  <a:schemeClr val="dk1"/>
                </a:solidFill>
                <a:effectLst>
                  <a:outerShdw blurRad="38100" dist="38100" dir="2700000" algn="tl">
                    <a:srgbClr val="000000">
                      <a:alpha val="43137"/>
                    </a:srgbClr>
                  </a:outerShdw>
                </a:effectLst>
              </a:rPr>
              <a:t>PANEL BASED  APPROACH  (Cardiomyopathy / Neuropathy * genes panel that includes GLA)</a:t>
            </a:r>
          </a:p>
          <a:p>
            <a:pPr algn="ctr" defTabSz="685800">
              <a:defRPr/>
            </a:pPr>
            <a:endParaRPr lang="en-GB" sz="2000" dirty="0">
              <a:solidFill>
                <a:schemeClr val="dk1"/>
              </a:solidFill>
              <a:effectLst>
                <a:outerShdw blurRad="38100" dist="38100" dir="2700000" algn="tl">
                  <a:srgbClr val="000000">
                    <a:alpha val="43137"/>
                  </a:srgbClr>
                </a:outerShdw>
              </a:effectLst>
            </a:endParaRPr>
          </a:p>
          <a:p>
            <a:pPr algn="ctr" defTabSz="685800">
              <a:defRPr/>
            </a:pPr>
            <a:r>
              <a:rPr lang="en-GB" sz="2000" dirty="0">
                <a:solidFill>
                  <a:schemeClr val="dk1"/>
                </a:solidFill>
                <a:effectLst>
                  <a:outerShdw blurRad="38100" dist="38100" dir="2700000" algn="tl">
                    <a:srgbClr val="000000">
                      <a:alpha val="43137"/>
                    </a:srgbClr>
                  </a:outerShdw>
                </a:effectLst>
              </a:rPr>
              <a:t> </a:t>
            </a:r>
          </a:p>
        </p:txBody>
      </p:sp>
      <p:sp>
        <p:nvSpPr>
          <p:cNvPr id="18" name="Rettangolo 17">
            <a:extLst>
              <a:ext uri="{FF2B5EF4-FFF2-40B4-BE49-F238E27FC236}">
                <a16:creationId xmlns:a16="http://schemas.microsoft.com/office/drawing/2014/main" id="{2FDD11AF-5860-AB4D-D104-A5857E9D9F9C}"/>
              </a:ext>
            </a:extLst>
          </p:cNvPr>
          <p:cNvSpPr/>
          <p:nvPr/>
        </p:nvSpPr>
        <p:spPr>
          <a:xfrm>
            <a:off x="3565526" y="3028950"/>
            <a:ext cx="3267075" cy="508000"/>
          </a:xfrm>
          <a:prstGeom prst="rect">
            <a:avLst/>
          </a:prstGeom>
        </p:spPr>
        <p:txBody>
          <a:bodyPr>
            <a:spAutoFit/>
          </a:bodyPr>
          <a:lstStyle/>
          <a:p>
            <a:pPr algn="ctr" defTabSz="685800">
              <a:defRPr/>
            </a:pPr>
            <a:r>
              <a:rPr lang="en-GB" sz="1350" b="1" spc="-1" dirty="0">
                <a:solidFill>
                  <a:srgbClr val="212121"/>
                </a:solidFill>
                <a:uFill>
                  <a:solidFill>
                    <a:srgbClr val="FFFFFF"/>
                  </a:solidFill>
                </a:uFill>
                <a:latin typeface="inherit"/>
              </a:rPr>
              <a:t>NGS</a:t>
            </a:r>
            <a:endParaRPr lang="en-GB" sz="1350" b="1" dirty="0">
              <a:solidFill>
                <a:prstClr val="black"/>
              </a:solidFill>
              <a:latin typeface="Calibri" panose="020F0502020204030204"/>
            </a:endParaRPr>
          </a:p>
          <a:p>
            <a:pPr algn="ctr" defTabSz="685800">
              <a:defRPr/>
            </a:pPr>
            <a:endParaRPr lang="en-GB" sz="1350" spc="-1" dirty="0">
              <a:solidFill>
                <a:srgbClr val="000000"/>
              </a:solidFill>
              <a:uFill>
                <a:solidFill>
                  <a:srgbClr val="FFFFFF"/>
                </a:solidFill>
              </a:uFill>
              <a:latin typeface="Arial"/>
            </a:endParaRPr>
          </a:p>
        </p:txBody>
      </p:sp>
      <p:cxnSp>
        <p:nvCxnSpPr>
          <p:cNvPr id="4" name="Connettore 2 3">
            <a:extLst>
              <a:ext uri="{FF2B5EF4-FFF2-40B4-BE49-F238E27FC236}">
                <a16:creationId xmlns:a16="http://schemas.microsoft.com/office/drawing/2014/main" id="{598BBF28-E609-709A-CF0B-B42C83BDD08D}"/>
              </a:ext>
            </a:extLst>
          </p:cNvPr>
          <p:cNvCxnSpPr/>
          <p:nvPr/>
        </p:nvCxnSpPr>
        <p:spPr>
          <a:xfrm flipH="1">
            <a:off x="3296375" y="2372430"/>
            <a:ext cx="1189038" cy="804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7302FE95-4E67-8561-D9CF-9F9B0FE194BE}"/>
              </a:ext>
            </a:extLst>
          </p:cNvPr>
          <p:cNvCxnSpPr/>
          <p:nvPr/>
        </p:nvCxnSpPr>
        <p:spPr>
          <a:xfrm>
            <a:off x="4960144" y="2298933"/>
            <a:ext cx="477837" cy="81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arentesi graffa chiusa 6">
            <a:extLst>
              <a:ext uri="{FF2B5EF4-FFF2-40B4-BE49-F238E27FC236}">
                <a16:creationId xmlns:a16="http://schemas.microsoft.com/office/drawing/2014/main" id="{D46398C1-EEFC-7400-92BD-E8E2B53A40DE}"/>
              </a:ext>
            </a:extLst>
          </p:cNvPr>
          <p:cNvSpPr/>
          <p:nvPr/>
        </p:nvSpPr>
        <p:spPr>
          <a:xfrm rot="16200000">
            <a:off x="4996657" y="2423320"/>
            <a:ext cx="450850" cy="22875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defTabSz="685800">
              <a:defRPr/>
            </a:pPr>
            <a:endParaRPr lang="it-IT" sz="1350">
              <a:solidFill>
                <a:prstClr val="black"/>
              </a:solidFill>
            </a:endParaRPr>
          </a:p>
        </p:txBody>
      </p:sp>
      <p:sp>
        <p:nvSpPr>
          <p:cNvPr id="28" name="CustomShape 8">
            <a:extLst>
              <a:ext uri="{FF2B5EF4-FFF2-40B4-BE49-F238E27FC236}">
                <a16:creationId xmlns:a16="http://schemas.microsoft.com/office/drawing/2014/main" id="{42CD8CDA-BD78-FC6C-47E0-5F578740B63A}"/>
              </a:ext>
            </a:extLst>
          </p:cNvPr>
          <p:cNvSpPr/>
          <p:nvPr/>
        </p:nvSpPr>
        <p:spPr>
          <a:xfrm>
            <a:off x="8808346" y="2327334"/>
            <a:ext cx="1522412" cy="442912"/>
          </a:xfrm>
          <a:prstGeom prst="rect">
            <a:avLst/>
          </a:prstGeom>
          <a:solidFill>
            <a:srgbClr val="FFFFFF"/>
          </a:solidFill>
          <a:ln w="28575">
            <a:noFill/>
            <a:miter/>
          </a:ln>
        </p:spPr>
        <p:style>
          <a:lnRef idx="0">
            <a:scrgbClr r="0" g="0" b="0"/>
          </a:lnRef>
          <a:fillRef idx="0">
            <a:scrgbClr r="0" g="0" b="0"/>
          </a:fillRef>
          <a:effectRef idx="0">
            <a:scrgbClr r="0" g="0" b="0"/>
          </a:effectRef>
          <a:fontRef idx="minor"/>
        </p:style>
        <p:txBody>
          <a:bodyPr lIns="0" tIns="0" rIns="0" bIns="0" anchor="ctr"/>
          <a:lstStyle/>
          <a:p>
            <a:pPr algn="ctr" defTabSz="685800">
              <a:defRPr/>
            </a:pPr>
            <a:r>
              <a:rPr lang="en-GB" sz="2000" u="sng" dirty="0">
                <a:solidFill>
                  <a:schemeClr val="dk1"/>
                </a:solidFill>
                <a:effectLst>
                  <a:outerShdw blurRad="38100" dist="38100" dir="2700000" algn="tl">
                    <a:srgbClr val="000000">
                      <a:alpha val="43137"/>
                    </a:srgbClr>
                  </a:outerShdw>
                </a:effectLst>
              </a:rPr>
              <a:t>NGS Strategy</a:t>
            </a:r>
          </a:p>
        </p:txBody>
      </p:sp>
      <p:pic>
        <p:nvPicPr>
          <p:cNvPr id="13327" name="Picture 2">
            <a:extLst>
              <a:ext uri="{FF2B5EF4-FFF2-40B4-BE49-F238E27FC236}">
                <a16:creationId xmlns:a16="http://schemas.microsoft.com/office/drawing/2014/main" id="{784818FD-D479-872F-80FC-030E295C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198" y="2783798"/>
            <a:ext cx="4000641" cy="3857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 name="CustomShape 1">
            <a:extLst>
              <a:ext uri="{FF2B5EF4-FFF2-40B4-BE49-F238E27FC236}">
                <a16:creationId xmlns:a16="http://schemas.microsoft.com/office/drawing/2014/main" id="{B9D65FD3-3F86-B011-6F1C-0D085817A4C1}"/>
              </a:ext>
            </a:extLst>
          </p:cNvPr>
          <p:cNvSpPr/>
          <p:nvPr/>
        </p:nvSpPr>
        <p:spPr>
          <a:xfrm>
            <a:off x="9058275" y="5749926"/>
            <a:ext cx="1106488" cy="227013"/>
          </a:xfrm>
          <a:prstGeom prst="rect">
            <a:avLst/>
          </a:prstGeom>
          <a:noFill/>
          <a:ln w="9360">
            <a:noFill/>
          </a:ln>
        </p:spPr>
        <p:style>
          <a:lnRef idx="0">
            <a:scrgbClr r="0" g="0" b="0"/>
          </a:lnRef>
          <a:fillRef idx="0">
            <a:scrgbClr r="0" g="0" b="0"/>
          </a:fillRef>
          <a:effectRef idx="0">
            <a:scrgbClr r="0" g="0" b="0"/>
          </a:effectRef>
          <a:fontRef idx="minor"/>
        </p:style>
        <p:txBody>
          <a:bodyPr wrap="none" lIns="67500" tIns="33750" rIns="67500" bIns="33750"/>
          <a:lstStyle/>
          <a:p>
            <a:pPr defTabSz="685800">
              <a:defRPr/>
            </a:pPr>
            <a:r>
              <a:rPr lang="en-GB" sz="750" i="1" spc="-1" dirty="0">
                <a:solidFill>
                  <a:srgbClr val="000000"/>
                </a:solidFill>
                <a:uFill>
                  <a:solidFill>
                    <a:srgbClr val="FFFFFF"/>
                  </a:solidFill>
                </a:uFill>
                <a:latin typeface="Arial" panose="020B0604020202020204" pitchFamily="34" charset="0"/>
                <a:cs typeface="Arial" panose="020B0604020202020204" pitchFamily="34" charset="0"/>
              </a:rPr>
              <a:t>Modified by Ho CY. et al., 2015</a:t>
            </a:r>
          </a:p>
        </p:txBody>
      </p:sp>
      <p:sp>
        <p:nvSpPr>
          <p:cNvPr id="2" name="Rettangolo 1">
            <a:extLst>
              <a:ext uri="{FF2B5EF4-FFF2-40B4-BE49-F238E27FC236}">
                <a16:creationId xmlns:a16="http://schemas.microsoft.com/office/drawing/2014/main" id="{FD24BC55-20F2-6D25-BAEC-726AEEAC2878}"/>
              </a:ext>
            </a:extLst>
          </p:cNvPr>
          <p:cNvSpPr/>
          <p:nvPr/>
        </p:nvSpPr>
        <p:spPr>
          <a:xfrm>
            <a:off x="1742536" y="357871"/>
            <a:ext cx="858822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GENETIC TESTING STRATEGY</a:t>
            </a:r>
          </a:p>
        </p:txBody>
      </p:sp>
      <mc:AlternateContent xmlns:mc="http://schemas.openxmlformats.org/markup-compatibility/2006" xmlns:p14="http://schemas.microsoft.com/office/powerpoint/2010/main">
        <mc:Choice Requires="p14">
          <p:contentPart p14:bwMode="auto" r:id="rId4">
            <p14:nvContentPartPr>
              <p14:cNvPr id="3" name="Input penna 2">
                <a:extLst>
                  <a:ext uri="{FF2B5EF4-FFF2-40B4-BE49-F238E27FC236}">
                    <a16:creationId xmlns:a16="http://schemas.microsoft.com/office/drawing/2014/main" id="{90DE04C3-5F38-4B4B-9C3B-FB741BBDD713}"/>
                  </a:ext>
                </a:extLst>
              </p14:cNvPr>
              <p14:cNvContentPartPr/>
              <p14:nvPr/>
            </p14:nvContentPartPr>
            <p14:xfrm>
              <a:off x="2129840" y="3159040"/>
              <a:ext cx="1443600" cy="886680"/>
            </p14:xfrm>
          </p:contentPart>
        </mc:Choice>
        <mc:Fallback xmlns="">
          <p:pic>
            <p:nvPicPr>
              <p:cNvPr id="3" name="Input penna 2">
                <a:extLst>
                  <a:ext uri="{FF2B5EF4-FFF2-40B4-BE49-F238E27FC236}">
                    <a16:creationId xmlns:a16="http://schemas.microsoft.com/office/drawing/2014/main" id="{90DE04C3-5F38-4B4B-9C3B-FB741BBDD713}"/>
                  </a:ext>
                </a:extLst>
              </p:cNvPr>
              <p:cNvPicPr/>
              <p:nvPr/>
            </p:nvPicPr>
            <p:blipFill>
              <a:blip r:embed="rId5"/>
              <a:stretch>
                <a:fillRect/>
              </a:stretch>
            </p:blipFill>
            <p:spPr>
              <a:xfrm>
                <a:off x="2075840" y="3051040"/>
                <a:ext cx="1551240" cy="110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9A4407CA-7BDE-6BF9-5BA3-CD270C56CCED}"/>
                  </a:ext>
                </a:extLst>
              </p14:cNvPr>
              <p14:cNvContentPartPr/>
              <p14:nvPr/>
            </p14:nvContentPartPr>
            <p14:xfrm>
              <a:off x="3850640" y="3941320"/>
              <a:ext cx="2587680" cy="195120"/>
            </p14:xfrm>
          </p:contentPart>
        </mc:Choice>
        <mc:Fallback xmlns="">
          <p:pic>
            <p:nvPicPr>
              <p:cNvPr id="5" name="Input penna 4">
                <a:extLst>
                  <a:ext uri="{FF2B5EF4-FFF2-40B4-BE49-F238E27FC236}">
                    <a16:creationId xmlns:a16="http://schemas.microsoft.com/office/drawing/2014/main" id="{9A4407CA-7BDE-6BF9-5BA3-CD270C56CCED}"/>
                  </a:ext>
                </a:extLst>
              </p:cNvPr>
              <p:cNvPicPr/>
              <p:nvPr/>
            </p:nvPicPr>
            <p:blipFill>
              <a:blip r:embed="rId7"/>
              <a:stretch>
                <a:fillRect/>
              </a:stretch>
            </p:blipFill>
            <p:spPr>
              <a:xfrm>
                <a:off x="3797000" y="3833320"/>
                <a:ext cx="26953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a:extLst>
                  <a:ext uri="{FF2B5EF4-FFF2-40B4-BE49-F238E27FC236}">
                    <a16:creationId xmlns:a16="http://schemas.microsoft.com/office/drawing/2014/main" id="{AE46B533-90F5-80D1-A6DE-41C9D3F712B9}"/>
                  </a:ext>
                </a:extLst>
              </p14:cNvPr>
              <p14:cNvContentPartPr/>
              <p14:nvPr/>
            </p14:nvContentPartPr>
            <p14:xfrm>
              <a:off x="5029280" y="3179920"/>
              <a:ext cx="349200" cy="41040"/>
            </p14:xfrm>
          </p:contentPart>
        </mc:Choice>
        <mc:Fallback xmlns="">
          <p:pic>
            <p:nvPicPr>
              <p:cNvPr id="6" name="Input penna 5">
                <a:extLst>
                  <a:ext uri="{FF2B5EF4-FFF2-40B4-BE49-F238E27FC236}">
                    <a16:creationId xmlns:a16="http://schemas.microsoft.com/office/drawing/2014/main" id="{AE46B533-90F5-80D1-A6DE-41C9D3F712B9}"/>
                  </a:ext>
                </a:extLst>
              </p:cNvPr>
              <p:cNvPicPr/>
              <p:nvPr/>
            </p:nvPicPr>
            <p:blipFill>
              <a:blip r:embed="rId9"/>
              <a:stretch>
                <a:fillRect/>
              </a:stretch>
            </p:blipFill>
            <p:spPr>
              <a:xfrm>
                <a:off x="4975280" y="3072280"/>
                <a:ext cx="456840" cy="256680"/>
              </a:xfrm>
              <a:prstGeom prst="rect">
                <a:avLst/>
              </a:prstGeom>
            </p:spPr>
          </p:pic>
        </mc:Fallback>
      </mc:AlternateContent>
      <p:pic>
        <p:nvPicPr>
          <p:cNvPr id="9" name="Immagine 136">
            <a:extLst>
              <a:ext uri="{FF2B5EF4-FFF2-40B4-BE49-F238E27FC236}">
                <a16:creationId xmlns:a16="http://schemas.microsoft.com/office/drawing/2014/main" id="{39490AF1-29D7-7EDC-4F17-9A510294015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7819" y="3843739"/>
            <a:ext cx="2095731" cy="213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e 9">
            <a:extLst>
              <a:ext uri="{FF2B5EF4-FFF2-40B4-BE49-F238E27FC236}">
                <a16:creationId xmlns:a16="http://schemas.microsoft.com/office/drawing/2014/main" id="{9E46D3B5-2A9E-4D90-1BA6-3C60EE93E28C}"/>
              </a:ext>
            </a:extLst>
          </p:cNvPr>
          <p:cNvSpPr/>
          <p:nvPr/>
        </p:nvSpPr>
        <p:spPr>
          <a:xfrm>
            <a:off x="220333" y="3624263"/>
            <a:ext cx="1990501" cy="279463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0" name="Oggetto 3">
            <a:extLst>
              <a:ext uri="{FF2B5EF4-FFF2-40B4-BE49-F238E27FC236}">
                <a16:creationId xmlns:a16="http://schemas.microsoft.com/office/drawing/2014/main" id="{FB6A41E4-E460-967E-9C21-B9FA4EA43574}"/>
              </a:ext>
            </a:extLst>
          </p:cNvPr>
          <p:cNvGraphicFramePr>
            <a:graphicFrameLocks noChangeAspect="1"/>
          </p:cNvGraphicFramePr>
          <p:nvPr>
            <p:extLst>
              <p:ext uri="{D42A27DB-BD31-4B8C-83A1-F6EECF244321}">
                <p14:modId xmlns:p14="http://schemas.microsoft.com/office/powerpoint/2010/main" val="4167374352"/>
              </p:ext>
            </p:extLst>
          </p:nvPr>
        </p:nvGraphicFramePr>
        <p:xfrm>
          <a:off x="8003557" y="1236949"/>
          <a:ext cx="2501883" cy="2757248"/>
        </p:xfrm>
        <a:graphic>
          <a:graphicData uri="http://schemas.openxmlformats.org/presentationml/2006/ole">
            <mc:AlternateContent xmlns:mc="http://schemas.openxmlformats.org/markup-compatibility/2006">
              <mc:Choice xmlns:v="urn:schemas-microsoft-com:vml" Requires="v">
                <p:oleObj name="Immagine bitmap" r:id="rId3" imgW="0" imgH="0" progId="Paint.Picture">
                  <p:embed/>
                </p:oleObj>
              </mc:Choice>
              <mc:Fallback>
                <p:oleObj name="Immagine bitmap" r:id="rId3" imgW="0" imgH="0" progId="Paint.Picture">
                  <p:embed/>
                  <p:pic>
                    <p:nvPicPr>
                      <p:cNvPr id="18440" name="Oggetto 3">
                        <a:extLst>
                          <a:ext uri="{FF2B5EF4-FFF2-40B4-BE49-F238E27FC236}">
                            <a16:creationId xmlns:a16="http://schemas.microsoft.com/office/drawing/2014/main" id="{FB6A41E4-E460-967E-9C21-B9FA4EA43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3557" y="1236949"/>
                        <a:ext cx="2501883" cy="2757248"/>
                      </a:xfrm>
                      <a:prstGeom prst="rect">
                        <a:avLst/>
                      </a:prstGeom>
                      <a:noFill/>
                      <a:ln w="9525">
                        <a:noFill/>
                        <a:miter lim="800000"/>
                        <a:headEnd/>
                        <a:tailEnd/>
                      </a:ln>
                    </p:spPr>
                  </p:pic>
                </p:oleObj>
              </mc:Fallback>
            </mc:AlternateContent>
          </a:graphicData>
        </a:graphic>
      </p:graphicFrame>
      <p:sp>
        <p:nvSpPr>
          <p:cNvPr id="18441" name="CasellaDiTesto 22">
            <a:extLst>
              <a:ext uri="{FF2B5EF4-FFF2-40B4-BE49-F238E27FC236}">
                <a16:creationId xmlns:a16="http://schemas.microsoft.com/office/drawing/2014/main" id="{AD49FA0B-95B3-CE02-1857-43B09E819C8E}"/>
              </a:ext>
            </a:extLst>
          </p:cNvPr>
          <p:cNvSpPr txBox="1">
            <a:spLocks noChangeArrowheads="1"/>
          </p:cNvSpPr>
          <p:nvPr/>
        </p:nvSpPr>
        <p:spPr bwMode="auto">
          <a:xfrm>
            <a:off x="511944" y="1524724"/>
            <a:ext cx="6581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algn="ctr">
              <a:spcBef>
                <a:spcPct val="0"/>
              </a:spcBef>
              <a:buFont typeface="Arial" panose="020B0604020202020204" pitchFamily="34" charset="0"/>
              <a:buChar char="►"/>
            </a:pPr>
            <a:r>
              <a:rPr lang="it-IT" altLang="it-IT" sz="2000" b="1" dirty="0" err="1">
                <a:solidFill>
                  <a:schemeClr val="dk1"/>
                </a:solidFill>
                <a:latin typeface="+mn-lt"/>
                <a:ea typeface="+mn-ea"/>
              </a:rPr>
              <a:t>Genetic</a:t>
            </a:r>
            <a:r>
              <a:rPr lang="it-IT" altLang="it-IT" sz="2000" b="1" dirty="0">
                <a:solidFill>
                  <a:schemeClr val="dk1"/>
                </a:solidFill>
                <a:latin typeface="+mn-lt"/>
                <a:ea typeface="+mn-ea"/>
              </a:rPr>
              <a:t> counselling </a:t>
            </a:r>
            <a:r>
              <a:rPr lang="it-IT" altLang="it-IT" sz="2000" dirty="0">
                <a:solidFill>
                  <a:schemeClr val="dk1"/>
                </a:solidFill>
                <a:latin typeface="+mn-lt"/>
                <a:ea typeface="+mn-ea"/>
              </a:rPr>
              <a:t>by </a:t>
            </a:r>
            <a:r>
              <a:rPr lang="it-IT" altLang="it-IT" sz="2000" dirty="0" err="1">
                <a:solidFill>
                  <a:schemeClr val="dk1"/>
                </a:solidFill>
                <a:latin typeface="+mn-lt"/>
                <a:ea typeface="+mn-ea"/>
              </a:rPr>
              <a:t>multidisciplinary</a:t>
            </a:r>
            <a:r>
              <a:rPr lang="it-IT" altLang="it-IT" sz="2000" dirty="0">
                <a:solidFill>
                  <a:schemeClr val="dk1"/>
                </a:solidFill>
                <a:latin typeface="+mn-lt"/>
                <a:ea typeface="+mn-ea"/>
              </a:rPr>
              <a:t> team  in the </a:t>
            </a:r>
            <a:r>
              <a:rPr lang="it-IT" altLang="it-IT" sz="2000" dirty="0" err="1">
                <a:solidFill>
                  <a:schemeClr val="dk1"/>
                </a:solidFill>
                <a:latin typeface="+mn-lt"/>
                <a:ea typeface="+mn-ea"/>
              </a:rPr>
              <a:t>context</a:t>
            </a:r>
            <a:r>
              <a:rPr lang="it-IT" altLang="it-IT" sz="2000" dirty="0">
                <a:solidFill>
                  <a:schemeClr val="dk1"/>
                </a:solidFill>
                <a:latin typeface="+mn-lt"/>
                <a:ea typeface="+mn-ea"/>
              </a:rPr>
              <a:t> of a </a:t>
            </a:r>
            <a:r>
              <a:rPr lang="it-IT" altLang="it-IT" sz="2000" dirty="0" err="1">
                <a:solidFill>
                  <a:schemeClr val="dk1"/>
                </a:solidFill>
                <a:latin typeface="+mn-lt"/>
                <a:ea typeface="+mn-ea"/>
              </a:rPr>
              <a:t>presymptomatic</a:t>
            </a:r>
            <a:r>
              <a:rPr lang="it-IT" altLang="it-IT" sz="2000" dirty="0">
                <a:solidFill>
                  <a:schemeClr val="dk1"/>
                </a:solidFill>
                <a:latin typeface="+mn-lt"/>
                <a:ea typeface="+mn-ea"/>
              </a:rPr>
              <a:t> test </a:t>
            </a:r>
            <a:r>
              <a:rPr lang="it-IT" altLang="it-IT" sz="2000" dirty="0" err="1">
                <a:solidFill>
                  <a:schemeClr val="dk1"/>
                </a:solidFill>
                <a:latin typeface="+mn-lt"/>
                <a:ea typeface="+mn-ea"/>
              </a:rPr>
              <a:t>is</a:t>
            </a:r>
            <a:r>
              <a:rPr lang="it-IT" altLang="it-IT" sz="2000" dirty="0">
                <a:solidFill>
                  <a:schemeClr val="dk1"/>
                </a:solidFill>
                <a:latin typeface="+mn-lt"/>
                <a:ea typeface="+mn-ea"/>
              </a:rPr>
              <a:t> </a:t>
            </a:r>
            <a:r>
              <a:rPr lang="it-IT" altLang="it-IT" sz="2000" dirty="0" err="1">
                <a:solidFill>
                  <a:schemeClr val="dk1"/>
                </a:solidFill>
                <a:latin typeface="+mn-lt"/>
                <a:ea typeface="+mn-ea"/>
              </a:rPr>
              <a:t>recommended</a:t>
            </a:r>
            <a:endParaRPr lang="it-IT" altLang="it-IT" sz="2000" dirty="0">
              <a:solidFill>
                <a:schemeClr val="dk1"/>
              </a:solidFill>
              <a:latin typeface="+mn-lt"/>
              <a:ea typeface="+mn-ea"/>
            </a:endParaRPr>
          </a:p>
        </p:txBody>
      </p:sp>
      <p:sp>
        <p:nvSpPr>
          <p:cNvPr id="24" name="TextBox 6">
            <a:extLst>
              <a:ext uri="{FF2B5EF4-FFF2-40B4-BE49-F238E27FC236}">
                <a16:creationId xmlns:a16="http://schemas.microsoft.com/office/drawing/2014/main" id="{2E1B160C-9423-7057-F288-CD51B8D8C2AB}"/>
              </a:ext>
            </a:extLst>
          </p:cNvPr>
          <p:cNvSpPr txBox="1">
            <a:spLocks noChangeArrowheads="1"/>
          </p:cNvSpPr>
          <p:nvPr/>
        </p:nvSpPr>
        <p:spPr bwMode="auto">
          <a:xfrm>
            <a:off x="802977" y="3994197"/>
            <a:ext cx="4664799" cy="110799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it-IT" sz="600" dirty="0">
              <a:solidFill>
                <a:srgbClr val="FF0000"/>
              </a:solidFill>
              <a:latin typeface="Arial" panose="020B0604020202020204" pitchFamily="34" charset="0"/>
            </a:endParaRPr>
          </a:p>
          <a:p>
            <a:pPr marL="342900" indent="-342900">
              <a:spcBef>
                <a:spcPct val="0"/>
              </a:spcBef>
              <a:buFont typeface="Arial" panose="020B0604020202020204" pitchFamily="34" charset="0"/>
              <a:buChar char="►"/>
              <a:defRPr/>
            </a:pPr>
            <a:r>
              <a:rPr lang="en-US" altLang="it-IT" sz="2000" b="1" dirty="0">
                <a:solidFill>
                  <a:schemeClr val="dk1"/>
                </a:solidFill>
                <a:latin typeface="+mn-lt"/>
              </a:rPr>
              <a:t>Regular follow-up of carriers </a:t>
            </a:r>
            <a:r>
              <a:rPr lang="en-US" altLang="it-IT" sz="2000" dirty="0">
                <a:solidFill>
                  <a:schemeClr val="dk1"/>
                </a:solidFill>
                <a:latin typeface="+mn-lt"/>
              </a:rPr>
              <a:t>t</a:t>
            </a:r>
            <a:r>
              <a:rPr lang="it-IT" altLang="it-IT" sz="2000" dirty="0">
                <a:solidFill>
                  <a:schemeClr val="dk1"/>
                </a:solidFill>
                <a:latin typeface="+mn-lt"/>
              </a:rPr>
              <a:t>o </a:t>
            </a:r>
            <a:r>
              <a:rPr lang="it-IT" altLang="it-IT" sz="2000" dirty="0" err="1">
                <a:solidFill>
                  <a:schemeClr val="dk1"/>
                </a:solidFill>
                <a:latin typeface="+mn-lt"/>
              </a:rPr>
              <a:t>identify</a:t>
            </a:r>
            <a:r>
              <a:rPr lang="it-IT" altLang="it-IT" sz="2000" dirty="0">
                <a:solidFill>
                  <a:schemeClr val="dk1"/>
                </a:solidFill>
                <a:latin typeface="+mn-lt"/>
              </a:rPr>
              <a:t> </a:t>
            </a:r>
            <a:r>
              <a:rPr lang="it-IT" altLang="it-IT" sz="2000" dirty="0" err="1">
                <a:solidFill>
                  <a:schemeClr val="dk1"/>
                </a:solidFill>
                <a:latin typeface="+mn-lt"/>
              </a:rPr>
              <a:t>early</a:t>
            </a:r>
            <a:r>
              <a:rPr lang="it-IT" altLang="it-IT" sz="2000" dirty="0">
                <a:solidFill>
                  <a:schemeClr val="dk1"/>
                </a:solidFill>
                <a:latin typeface="+mn-lt"/>
              </a:rPr>
              <a:t> </a:t>
            </a:r>
            <a:r>
              <a:rPr lang="it-IT" altLang="it-IT" sz="2000" dirty="0" err="1">
                <a:solidFill>
                  <a:schemeClr val="dk1"/>
                </a:solidFill>
                <a:latin typeface="+mn-lt"/>
              </a:rPr>
              <a:t>signs</a:t>
            </a:r>
            <a:r>
              <a:rPr lang="it-IT" altLang="it-IT" sz="2000" dirty="0">
                <a:solidFill>
                  <a:schemeClr val="dk1"/>
                </a:solidFill>
                <a:latin typeface="+mn-lt"/>
              </a:rPr>
              <a:t> and </a:t>
            </a:r>
            <a:r>
              <a:rPr lang="it-IT" altLang="it-IT" sz="2000" dirty="0" err="1">
                <a:solidFill>
                  <a:schemeClr val="dk1"/>
                </a:solidFill>
                <a:latin typeface="+mn-lt"/>
              </a:rPr>
              <a:t>symptoms</a:t>
            </a:r>
            <a:r>
              <a:rPr lang="it-IT" altLang="it-IT" sz="2000" dirty="0">
                <a:solidFill>
                  <a:schemeClr val="dk1"/>
                </a:solidFill>
                <a:latin typeface="+mn-lt"/>
              </a:rPr>
              <a:t> /THERAPIES?</a:t>
            </a:r>
          </a:p>
          <a:p>
            <a:pPr marL="342900" indent="-342900">
              <a:spcBef>
                <a:spcPct val="0"/>
              </a:spcBef>
              <a:buFont typeface="Arial" panose="020B0604020202020204" pitchFamily="34" charset="0"/>
              <a:buChar char="►"/>
              <a:defRPr/>
            </a:pPr>
            <a:endParaRPr lang="en-US" altLang="it-IT" sz="2000" dirty="0">
              <a:solidFill>
                <a:srgbClr val="000000"/>
              </a:solidFill>
              <a:latin typeface="Arial" panose="020B0604020202020204" pitchFamily="34" charset="0"/>
            </a:endParaRPr>
          </a:p>
        </p:txBody>
      </p:sp>
      <p:sp>
        <p:nvSpPr>
          <p:cNvPr id="18444" name="CasellaDiTesto 25">
            <a:extLst>
              <a:ext uri="{FF2B5EF4-FFF2-40B4-BE49-F238E27FC236}">
                <a16:creationId xmlns:a16="http://schemas.microsoft.com/office/drawing/2014/main" id="{B0898585-CC83-3999-A7B9-58B390C2EB00}"/>
              </a:ext>
            </a:extLst>
          </p:cNvPr>
          <p:cNvSpPr txBox="1">
            <a:spLocks noChangeArrowheads="1"/>
          </p:cNvSpPr>
          <p:nvPr/>
        </p:nvSpPr>
        <p:spPr bwMode="auto">
          <a:xfrm>
            <a:off x="217008" y="2585306"/>
            <a:ext cx="64171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indent="-342900" algn="ctr">
              <a:spcBef>
                <a:spcPct val="0"/>
              </a:spcBef>
              <a:buFont typeface="Arial" panose="020B0604020202020204" pitchFamily="34" charset="0"/>
              <a:buChar char="►"/>
            </a:pPr>
            <a:r>
              <a:rPr lang="it-IT" altLang="it-IT" sz="2000" b="1" dirty="0" err="1">
                <a:solidFill>
                  <a:schemeClr val="dk1"/>
                </a:solidFill>
                <a:latin typeface="+mn-lt"/>
                <a:ea typeface="+mn-ea"/>
              </a:rPr>
              <a:t>Pre</a:t>
            </a:r>
            <a:r>
              <a:rPr lang="it-IT" altLang="it-IT" sz="2000" b="1" dirty="0">
                <a:solidFill>
                  <a:schemeClr val="dk1"/>
                </a:solidFill>
                <a:latin typeface="+mn-lt"/>
                <a:ea typeface="+mn-ea"/>
              </a:rPr>
              <a:t>-test /Post-test</a:t>
            </a:r>
          </a:p>
          <a:p>
            <a:pPr algn="ctr">
              <a:spcBef>
                <a:spcPct val="0"/>
              </a:spcBef>
              <a:buFontTx/>
              <a:buNone/>
            </a:pPr>
            <a:r>
              <a:rPr lang="it-IT" altLang="it-IT" sz="2000" dirty="0">
                <a:solidFill>
                  <a:schemeClr val="dk1"/>
                </a:solidFill>
                <a:latin typeface="+mn-lt"/>
                <a:ea typeface="+mn-ea"/>
              </a:rPr>
              <a:t>The </a:t>
            </a:r>
            <a:r>
              <a:rPr lang="it-IT" altLang="it-IT" sz="2000" dirty="0" err="1">
                <a:solidFill>
                  <a:schemeClr val="dk1"/>
                </a:solidFill>
                <a:latin typeface="+mn-lt"/>
                <a:ea typeface="+mn-ea"/>
              </a:rPr>
              <a:t>advantages</a:t>
            </a:r>
            <a:r>
              <a:rPr lang="it-IT" altLang="it-IT" sz="2000" dirty="0">
                <a:solidFill>
                  <a:schemeClr val="dk1"/>
                </a:solidFill>
                <a:latin typeface="+mn-lt"/>
                <a:ea typeface="+mn-ea"/>
              </a:rPr>
              <a:t> and </a:t>
            </a:r>
            <a:r>
              <a:rPr lang="it-IT" altLang="it-IT" sz="2000" dirty="0" err="1">
                <a:solidFill>
                  <a:schemeClr val="dk1"/>
                </a:solidFill>
                <a:latin typeface="+mn-lt"/>
                <a:ea typeface="+mn-ea"/>
              </a:rPr>
              <a:t>disadvantage</a:t>
            </a:r>
            <a:r>
              <a:rPr lang="it-IT" altLang="it-IT" sz="2000" dirty="0">
                <a:solidFill>
                  <a:schemeClr val="dk1"/>
                </a:solidFill>
                <a:latin typeface="+mn-lt"/>
                <a:ea typeface="+mn-ea"/>
              </a:rPr>
              <a:t> of </a:t>
            </a:r>
            <a:r>
              <a:rPr lang="it-IT" altLang="it-IT" sz="2000" dirty="0" err="1">
                <a:solidFill>
                  <a:schemeClr val="dk1"/>
                </a:solidFill>
                <a:latin typeface="+mn-lt"/>
                <a:ea typeface="+mn-ea"/>
              </a:rPr>
              <a:t>knowing</a:t>
            </a:r>
            <a:r>
              <a:rPr lang="it-IT" altLang="it-IT" sz="2000" dirty="0">
                <a:solidFill>
                  <a:schemeClr val="dk1"/>
                </a:solidFill>
                <a:latin typeface="+mn-lt"/>
                <a:ea typeface="+mn-ea"/>
              </a:rPr>
              <a:t> a </a:t>
            </a:r>
            <a:r>
              <a:rPr lang="it-IT" altLang="it-IT" sz="2000" dirty="0" err="1">
                <a:solidFill>
                  <a:schemeClr val="dk1"/>
                </a:solidFill>
                <a:latin typeface="+mn-lt"/>
                <a:ea typeface="+mn-ea"/>
              </a:rPr>
              <a:t>diagnosis</a:t>
            </a:r>
            <a:r>
              <a:rPr lang="it-IT" altLang="it-IT" sz="2000" dirty="0">
                <a:solidFill>
                  <a:schemeClr val="dk1"/>
                </a:solidFill>
                <a:latin typeface="+mn-lt"/>
                <a:ea typeface="+mn-ea"/>
              </a:rPr>
              <a:t> </a:t>
            </a:r>
            <a:r>
              <a:rPr lang="it-IT" altLang="it-IT" sz="2000" dirty="0" err="1">
                <a:solidFill>
                  <a:schemeClr val="dk1"/>
                </a:solidFill>
                <a:latin typeface="+mn-lt"/>
                <a:ea typeface="+mn-ea"/>
              </a:rPr>
              <a:t>well</a:t>
            </a:r>
            <a:r>
              <a:rPr lang="it-IT" altLang="it-IT" sz="2000" dirty="0">
                <a:solidFill>
                  <a:schemeClr val="dk1"/>
                </a:solidFill>
                <a:latin typeface="+mn-lt"/>
                <a:ea typeface="+mn-ea"/>
              </a:rPr>
              <a:t> in </a:t>
            </a:r>
            <a:r>
              <a:rPr lang="it-IT" altLang="it-IT" sz="2000" dirty="0" err="1">
                <a:solidFill>
                  <a:schemeClr val="dk1"/>
                </a:solidFill>
                <a:latin typeface="+mn-lt"/>
                <a:ea typeface="+mn-ea"/>
              </a:rPr>
              <a:t>advance</a:t>
            </a:r>
            <a:r>
              <a:rPr lang="it-IT" altLang="it-IT" sz="2000" dirty="0">
                <a:solidFill>
                  <a:schemeClr val="dk1"/>
                </a:solidFill>
                <a:latin typeface="+mn-lt"/>
                <a:ea typeface="+mn-ea"/>
              </a:rPr>
              <a:t> of the </a:t>
            </a:r>
            <a:r>
              <a:rPr lang="it-IT" altLang="it-IT" sz="2000" dirty="0" err="1">
                <a:solidFill>
                  <a:schemeClr val="dk1"/>
                </a:solidFill>
                <a:latin typeface="+mn-lt"/>
                <a:ea typeface="+mn-ea"/>
              </a:rPr>
              <a:t>appearance</a:t>
            </a:r>
            <a:r>
              <a:rPr lang="it-IT" altLang="it-IT" sz="2000" dirty="0">
                <a:solidFill>
                  <a:schemeClr val="dk1"/>
                </a:solidFill>
                <a:latin typeface="+mn-lt"/>
                <a:ea typeface="+mn-ea"/>
              </a:rPr>
              <a:t> of </a:t>
            </a:r>
            <a:r>
              <a:rPr lang="it-IT" altLang="it-IT" sz="2000" dirty="0" err="1">
                <a:solidFill>
                  <a:schemeClr val="dk1"/>
                </a:solidFill>
                <a:latin typeface="+mn-lt"/>
                <a:ea typeface="+mn-ea"/>
              </a:rPr>
              <a:t>symptoms</a:t>
            </a:r>
            <a:endParaRPr lang="it-IT" altLang="it-IT" sz="2000" dirty="0">
              <a:solidFill>
                <a:schemeClr val="dk1"/>
              </a:solidFill>
              <a:latin typeface="+mn-lt"/>
              <a:ea typeface="+mn-ea"/>
            </a:endParaRPr>
          </a:p>
        </p:txBody>
      </p:sp>
      <p:pic>
        <p:nvPicPr>
          <p:cNvPr id="2" name="Immagine 1">
            <a:extLst>
              <a:ext uri="{FF2B5EF4-FFF2-40B4-BE49-F238E27FC236}">
                <a16:creationId xmlns:a16="http://schemas.microsoft.com/office/drawing/2014/main" id="{9CD122F7-E7DC-9BEA-C4A5-93D7C6DED55B}"/>
              </a:ext>
            </a:extLst>
          </p:cNvPr>
          <p:cNvPicPr>
            <a:picLocks noChangeAspect="1"/>
          </p:cNvPicPr>
          <p:nvPr/>
        </p:nvPicPr>
        <p:blipFill>
          <a:blip r:embed="rId5"/>
          <a:stretch>
            <a:fillRect/>
          </a:stretch>
        </p:blipFill>
        <p:spPr>
          <a:xfrm>
            <a:off x="6415022" y="4270420"/>
            <a:ext cx="5689601" cy="2229709"/>
          </a:xfrm>
          <a:prstGeom prst="rect">
            <a:avLst/>
          </a:prstGeom>
          <a:ln>
            <a:solidFill>
              <a:srgbClr val="404040"/>
            </a:solidFill>
          </a:ln>
        </p:spPr>
      </p:pic>
      <p:sp>
        <p:nvSpPr>
          <p:cNvPr id="3" name="Rettangolo 2">
            <a:extLst>
              <a:ext uri="{FF2B5EF4-FFF2-40B4-BE49-F238E27FC236}">
                <a16:creationId xmlns:a16="http://schemas.microsoft.com/office/drawing/2014/main" id="{867F4EDA-1194-9FDD-5628-481EFC45E947}"/>
              </a:ext>
            </a:extLst>
          </p:cNvPr>
          <p:cNvSpPr/>
          <p:nvPr/>
        </p:nvSpPr>
        <p:spPr>
          <a:xfrm>
            <a:off x="1043796" y="357871"/>
            <a:ext cx="928696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600" dirty="0">
                <a:effectLst>
                  <a:outerShdw blurRad="38100" dist="38100" dir="2700000" algn="tl">
                    <a:srgbClr val="000000">
                      <a:alpha val="43137"/>
                    </a:srgbClr>
                  </a:outerShdw>
                </a:effectLst>
                <a:latin typeface="+mj-lt"/>
                <a:cs typeface="Tahoma" pitchFamily="34" charset="0"/>
              </a:rPr>
              <a:t>GENETIC SCREENING OF AT-RISK RELATIVES   </a:t>
            </a:r>
          </a:p>
        </p:txBody>
      </p:sp>
      <p:sp>
        <p:nvSpPr>
          <p:cNvPr id="5" name="CasellaDiTesto 4">
            <a:extLst>
              <a:ext uri="{FF2B5EF4-FFF2-40B4-BE49-F238E27FC236}">
                <a16:creationId xmlns:a16="http://schemas.microsoft.com/office/drawing/2014/main" id="{3BD8AB87-3EC0-2C44-4E7F-4BBFC9CD6926}"/>
              </a:ext>
            </a:extLst>
          </p:cNvPr>
          <p:cNvSpPr txBox="1"/>
          <p:nvPr/>
        </p:nvSpPr>
        <p:spPr>
          <a:xfrm>
            <a:off x="87376" y="5385274"/>
            <a:ext cx="6096000" cy="1323439"/>
          </a:xfrm>
          <a:prstGeom prst="rect">
            <a:avLst/>
          </a:prstGeom>
          <a:noFill/>
          <a:ln>
            <a:solidFill>
              <a:srgbClr val="FF0000"/>
            </a:solidFill>
          </a:ln>
        </p:spPr>
        <p:txBody>
          <a:bodyPr wrap="square">
            <a:spAutoFit/>
          </a:bodyPr>
          <a:lstStyle/>
          <a:p>
            <a:pPr marL="342900" indent="-342900" algn="ctr">
              <a:spcBef>
                <a:spcPct val="0"/>
              </a:spcBef>
              <a:buFont typeface="Arial" panose="020B0604020202020204" pitchFamily="34" charset="0"/>
              <a:buChar char="●"/>
            </a:pPr>
            <a:r>
              <a:rPr lang="en-US" sz="2000" b="1" dirty="0">
                <a:solidFill>
                  <a:schemeClr val="dk1"/>
                </a:solidFill>
              </a:rPr>
              <a:t>Pre-conception or prenatal genetic counseling </a:t>
            </a:r>
            <a:r>
              <a:rPr lang="en-US" sz="2000" dirty="0">
                <a:solidFill>
                  <a:schemeClr val="dk1"/>
                </a:solidFill>
              </a:rPr>
              <a:t>should be offered</a:t>
            </a:r>
          </a:p>
          <a:p>
            <a:pPr algn="ctr">
              <a:spcBef>
                <a:spcPct val="0"/>
              </a:spcBef>
            </a:pPr>
            <a:endParaRPr lang="en-US" sz="2000" dirty="0">
              <a:solidFill>
                <a:schemeClr val="dk1"/>
              </a:solidFill>
            </a:endParaRPr>
          </a:p>
          <a:p>
            <a:pPr marL="342900" indent="-342900" algn="ctr">
              <a:spcBef>
                <a:spcPct val="0"/>
              </a:spcBef>
              <a:buFont typeface="Arial" panose="020B0604020202020204" pitchFamily="34" charset="0"/>
              <a:buChar char="●"/>
            </a:pPr>
            <a:r>
              <a:rPr lang="en-US" sz="2000" b="1" dirty="0">
                <a:solidFill>
                  <a:schemeClr val="dk1"/>
                </a:solidFill>
              </a:rPr>
              <a:t>Preimplantation genetic diagnosis</a:t>
            </a:r>
            <a:endParaRPr lang="it-IT" altLang="it-IT" sz="2000" b="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Immagine 3">
            <a:extLst>
              <a:ext uri="{FF2B5EF4-FFF2-40B4-BE49-F238E27FC236}">
                <a16:creationId xmlns:a16="http://schemas.microsoft.com/office/drawing/2014/main" id="{6CE23435-00CD-77BB-D52A-ADB0FBC5C3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689" y="2451836"/>
            <a:ext cx="804703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asellaDiTesto 17">
            <a:extLst>
              <a:ext uri="{FF2B5EF4-FFF2-40B4-BE49-F238E27FC236}">
                <a16:creationId xmlns:a16="http://schemas.microsoft.com/office/drawing/2014/main" id="{275BFE41-B934-392D-03A0-B58CA6E91040}"/>
              </a:ext>
            </a:extLst>
          </p:cNvPr>
          <p:cNvSpPr txBox="1">
            <a:spLocks noChangeArrowheads="1"/>
          </p:cNvSpPr>
          <p:nvPr/>
        </p:nvSpPr>
        <p:spPr bwMode="auto">
          <a:xfrm>
            <a:off x="2615249" y="5018824"/>
            <a:ext cx="73612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it-IT" sz="2400" dirty="0">
                <a:solidFill>
                  <a:schemeClr val="dk1"/>
                </a:solidFill>
                <a:latin typeface="+mn-lt"/>
                <a:ea typeface="+mn-ea"/>
              </a:rPr>
              <a:t>In addition….genetic testing can be an impact </a:t>
            </a:r>
            <a:r>
              <a:rPr lang="en-GB" altLang="it-IT" sz="2400" b="1" dirty="0">
                <a:solidFill>
                  <a:schemeClr val="dk1"/>
                </a:solidFill>
                <a:latin typeface="+mn-lt"/>
                <a:ea typeface="+mn-ea"/>
              </a:rPr>
              <a:t>on family relationship</a:t>
            </a:r>
            <a:endParaRPr lang="en-GB" altLang="it-IT" sz="2000" dirty="0">
              <a:solidFill>
                <a:srgbClr val="000000"/>
              </a:solidFill>
              <a:latin typeface="Arial" panose="020B0604020202020204" pitchFamily="34" charset="0"/>
            </a:endParaRPr>
          </a:p>
          <a:p>
            <a:pPr algn="ctr" eaLnBrk="1" hangingPunct="1">
              <a:spcBef>
                <a:spcPct val="0"/>
              </a:spcBef>
              <a:buFontTx/>
              <a:buNone/>
            </a:pPr>
            <a:r>
              <a:rPr lang="en-GB" altLang="it-IT" sz="2000" dirty="0">
                <a:solidFill>
                  <a:srgbClr val="C00000"/>
                </a:solidFill>
                <a:latin typeface="Arial" panose="020B0604020202020204" pitchFamily="34" charset="0"/>
              </a:rPr>
              <a:t>Contact with psychologist</a:t>
            </a:r>
          </a:p>
        </p:txBody>
      </p:sp>
      <p:sp>
        <p:nvSpPr>
          <p:cNvPr id="20489" name="CasellaDiTesto 18">
            <a:extLst>
              <a:ext uri="{FF2B5EF4-FFF2-40B4-BE49-F238E27FC236}">
                <a16:creationId xmlns:a16="http://schemas.microsoft.com/office/drawing/2014/main" id="{46E5F865-E726-C5DF-5799-B5E935E8B2AD}"/>
              </a:ext>
            </a:extLst>
          </p:cNvPr>
          <p:cNvSpPr txBox="1">
            <a:spLocks noChangeArrowheads="1"/>
          </p:cNvSpPr>
          <p:nvPr/>
        </p:nvSpPr>
        <p:spPr bwMode="auto">
          <a:xfrm>
            <a:off x="2551113" y="1532247"/>
            <a:ext cx="70881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2400" b="1" dirty="0" err="1">
                <a:solidFill>
                  <a:schemeClr val="dk1"/>
                </a:solidFill>
                <a:latin typeface="+mn-lt"/>
                <a:ea typeface="+mn-ea"/>
              </a:rPr>
              <a:t>Ethical</a:t>
            </a:r>
            <a:r>
              <a:rPr lang="it-IT" altLang="it-IT" sz="2400" b="1" dirty="0">
                <a:solidFill>
                  <a:schemeClr val="dk1"/>
                </a:solidFill>
                <a:latin typeface="+mn-lt"/>
                <a:ea typeface="+mn-ea"/>
              </a:rPr>
              <a:t>, </a:t>
            </a:r>
            <a:r>
              <a:rPr lang="it-IT" altLang="it-IT" sz="2400" b="1" dirty="0" err="1">
                <a:solidFill>
                  <a:schemeClr val="dk1"/>
                </a:solidFill>
                <a:latin typeface="+mn-lt"/>
                <a:ea typeface="+mn-ea"/>
              </a:rPr>
              <a:t>psychological</a:t>
            </a:r>
            <a:r>
              <a:rPr lang="it-IT" altLang="it-IT" sz="2400" b="1" dirty="0">
                <a:solidFill>
                  <a:schemeClr val="dk1"/>
                </a:solidFill>
                <a:latin typeface="+mn-lt"/>
                <a:ea typeface="+mn-ea"/>
              </a:rPr>
              <a:t> </a:t>
            </a:r>
            <a:r>
              <a:rPr lang="it-IT" altLang="it-IT" sz="2400" dirty="0">
                <a:solidFill>
                  <a:schemeClr val="dk1"/>
                </a:solidFill>
                <a:latin typeface="+mn-lt"/>
                <a:ea typeface="+mn-ea"/>
              </a:rPr>
              <a:t>and </a:t>
            </a:r>
            <a:r>
              <a:rPr lang="it-IT" altLang="it-IT" sz="2400" b="1" dirty="0" err="1">
                <a:solidFill>
                  <a:schemeClr val="dk1"/>
                </a:solidFill>
                <a:latin typeface="+mn-lt"/>
                <a:ea typeface="+mn-ea"/>
              </a:rPr>
              <a:t>pratical</a:t>
            </a:r>
            <a:r>
              <a:rPr lang="it-IT" altLang="it-IT" sz="2400" b="1" dirty="0">
                <a:solidFill>
                  <a:schemeClr val="dk1"/>
                </a:solidFill>
                <a:latin typeface="+mn-lt"/>
                <a:ea typeface="+mn-ea"/>
              </a:rPr>
              <a:t> </a:t>
            </a:r>
            <a:r>
              <a:rPr lang="it-IT" altLang="it-IT" sz="2400" b="1" dirty="0" err="1">
                <a:solidFill>
                  <a:schemeClr val="dk1"/>
                </a:solidFill>
                <a:latin typeface="+mn-lt"/>
                <a:ea typeface="+mn-ea"/>
              </a:rPr>
              <a:t>questions</a:t>
            </a:r>
            <a:r>
              <a:rPr lang="it-IT" altLang="it-IT" sz="2400" b="1" dirty="0">
                <a:solidFill>
                  <a:schemeClr val="dk1"/>
                </a:solidFill>
                <a:latin typeface="+mn-lt"/>
                <a:ea typeface="+mn-ea"/>
              </a:rPr>
              <a:t> </a:t>
            </a:r>
            <a:r>
              <a:rPr lang="it-IT" altLang="it-IT" sz="2400" dirty="0" err="1">
                <a:solidFill>
                  <a:schemeClr val="dk1"/>
                </a:solidFill>
                <a:latin typeface="+mn-lt"/>
                <a:ea typeface="+mn-ea"/>
              </a:rPr>
              <a:t>potential</a:t>
            </a:r>
            <a:r>
              <a:rPr lang="it-IT" altLang="it-IT" sz="2400" dirty="0">
                <a:solidFill>
                  <a:schemeClr val="dk1"/>
                </a:solidFill>
                <a:latin typeface="+mn-lt"/>
                <a:ea typeface="+mn-ea"/>
              </a:rPr>
              <a:t> impact on </a:t>
            </a:r>
            <a:r>
              <a:rPr lang="it-IT" altLang="it-IT" sz="2400" dirty="0" err="1">
                <a:solidFill>
                  <a:schemeClr val="dk1"/>
                </a:solidFill>
                <a:latin typeface="+mn-lt"/>
                <a:ea typeface="+mn-ea"/>
              </a:rPr>
              <a:t>reproduction</a:t>
            </a:r>
            <a:r>
              <a:rPr lang="it-IT" altLang="it-IT" sz="2400" dirty="0">
                <a:solidFill>
                  <a:schemeClr val="dk1"/>
                </a:solidFill>
                <a:latin typeface="+mn-lt"/>
                <a:ea typeface="+mn-ea"/>
              </a:rPr>
              <a:t>, </a:t>
            </a:r>
            <a:r>
              <a:rPr lang="it-IT" altLang="it-IT" sz="2400" dirty="0" err="1">
                <a:solidFill>
                  <a:schemeClr val="dk1"/>
                </a:solidFill>
                <a:latin typeface="+mn-lt"/>
                <a:ea typeface="+mn-ea"/>
              </a:rPr>
              <a:t>professional</a:t>
            </a:r>
            <a:r>
              <a:rPr lang="it-IT" altLang="it-IT" sz="2400" dirty="0">
                <a:solidFill>
                  <a:schemeClr val="dk1"/>
                </a:solidFill>
                <a:latin typeface="+mn-lt"/>
                <a:ea typeface="+mn-ea"/>
              </a:rPr>
              <a:t> life </a:t>
            </a:r>
          </a:p>
        </p:txBody>
      </p:sp>
      <p:sp>
        <p:nvSpPr>
          <p:cNvPr id="2" name="Rettangolo 1">
            <a:extLst>
              <a:ext uri="{FF2B5EF4-FFF2-40B4-BE49-F238E27FC236}">
                <a16:creationId xmlns:a16="http://schemas.microsoft.com/office/drawing/2014/main" id="{3F711BEB-0944-0515-DB9B-E8BBC8DAF6BB}"/>
              </a:ext>
            </a:extLst>
          </p:cNvPr>
          <p:cNvSpPr/>
          <p:nvPr/>
        </p:nvSpPr>
        <p:spPr>
          <a:xfrm>
            <a:off x="359886" y="174289"/>
            <a:ext cx="11598433"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buFontTx/>
              <a:buNone/>
            </a:pPr>
            <a:r>
              <a:rPr lang="it-IT" altLang="it-IT" sz="3200" dirty="0">
                <a:effectLst>
                  <a:outerShdw blurRad="38100" dist="38100" dir="2700000" algn="tl">
                    <a:srgbClr val="000000">
                      <a:alpha val="43137"/>
                    </a:srgbClr>
                  </a:outerShdw>
                </a:effectLst>
                <a:latin typeface="+mj-lt"/>
                <a:cs typeface="Tahoma" pitchFamily="34" charset="0"/>
              </a:rPr>
              <a:t>WHAT ARE THE POTENTIAL CONSEQUENCES  OF GENETIC TESTING?</a:t>
            </a:r>
          </a:p>
        </p:txBody>
      </p:sp>
      <p:sp>
        <p:nvSpPr>
          <p:cNvPr id="4" name="CasellaDiTesto 3">
            <a:extLst>
              <a:ext uri="{FF2B5EF4-FFF2-40B4-BE49-F238E27FC236}">
                <a16:creationId xmlns:a16="http://schemas.microsoft.com/office/drawing/2014/main" id="{EDA17BBC-88BF-EA90-4512-289818A85698}"/>
              </a:ext>
            </a:extLst>
          </p:cNvPr>
          <p:cNvSpPr txBox="1"/>
          <p:nvPr/>
        </p:nvSpPr>
        <p:spPr>
          <a:xfrm>
            <a:off x="0" y="6334780"/>
            <a:ext cx="8247778" cy="523220"/>
          </a:xfrm>
          <a:prstGeom prst="rect">
            <a:avLst/>
          </a:prstGeom>
          <a:noFill/>
        </p:spPr>
        <p:txBody>
          <a:bodyPr wrap="square">
            <a:spAutoFit/>
          </a:bodyPr>
          <a:lstStyle/>
          <a:p>
            <a:pPr algn="l"/>
            <a:r>
              <a:rPr lang="it-IT" sz="1400" i="1" dirty="0" err="1">
                <a:latin typeface="Arial" panose="020B0604020202020204" pitchFamily="34" charset="0"/>
              </a:rPr>
              <a:t>Bouwman</a:t>
            </a:r>
            <a:r>
              <a:rPr lang="it-IT" sz="1400" i="1" dirty="0">
                <a:latin typeface="Arial" panose="020B0604020202020204" pitchFamily="34" charset="0"/>
              </a:rPr>
              <a:t>  MG et al. </a:t>
            </a:r>
            <a:r>
              <a:rPr lang="en-US" sz="1400" i="1" dirty="0">
                <a:latin typeface="Arial" panose="020B0604020202020204" pitchFamily="34" charset="0"/>
              </a:rPr>
              <a:t>Fabry patients' experiences with the timing of </a:t>
            </a:r>
            <a:r>
              <a:rPr lang="en-US" sz="1400" dirty="0">
                <a:latin typeface="Arial" panose="020B0604020202020204" pitchFamily="34" charset="0"/>
              </a:rPr>
              <a:t>diagnosis</a:t>
            </a:r>
            <a:r>
              <a:rPr lang="en-US" sz="1400" i="1" dirty="0">
                <a:latin typeface="Arial" panose="020B0604020202020204" pitchFamily="34" charset="0"/>
              </a:rPr>
              <a:t> relevant for the</a:t>
            </a:r>
          </a:p>
          <a:p>
            <a:pPr algn="l"/>
            <a:r>
              <a:rPr lang="en-US" sz="1400" i="1" dirty="0">
                <a:latin typeface="Arial" panose="020B0604020202020204" pitchFamily="34" charset="0"/>
              </a:rPr>
              <a:t>discussion on newborn screening, Mol. Genet. </a:t>
            </a:r>
            <a:r>
              <a:rPr lang="en-US" sz="1400" i="1" dirty="0" err="1">
                <a:latin typeface="Arial" panose="020B0604020202020204" pitchFamily="34" charset="0"/>
              </a:rPr>
              <a:t>Metab</a:t>
            </a:r>
            <a:r>
              <a:rPr lang="en-US" sz="1400" i="1" dirty="0">
                <a:latin typeface="Arial" panose="020B0604020202020204" pitchFamily="34" charset="0"/>
              </a:rPr>
              <a:t>. 2013.</a:t>
            </a:r>
            <a:endParaRPr lang="it-IT" sz="1400" i="1" dirty="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1888</TotalTime>
  <Words>2772</Words>
  <Application>Microsoft Office PowerPoint</Application>
  <PresentationFormat>Widescreen</PresentationFormat>
  <Paragraphs>341</Paragraphs>
  <Slides>20</Slides>
  <Notes>17</Notes>
  <HiddenSlides>0</HiddenSlides>
  <MMClips>1</MMClips>
  <ScaleCrop>false</ScaleCrop>
  <HeadingPairs>
    <vt:vector size="8" baseType="variant">
      <vt:variant>
        <vt:lpstr>Caratteri utilizzati</vt:lpstr>
      </vt:variant>
      <vt:variant>
        <vt:i4>22</vt:i4>
      </vt: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44" baseType="lpstr">
      <vt:lpstr>AdvOT1efcda3b.B</vt:lpstr>
      <vt:lpstr>AdvOT596495f2</vt:lpstr>
      <vt:lpstr>AdvOT596495f2+03</vt:lpstr>
      <vt:lpstr>AdvOT596495f2+20</vt:lpstr>
      <vt:lpstr>AdvOT596495f2+fb</vt:lpstr>
      <vt:lpstr>AdvOT7fb33346.I</vt:lpstr>
      <vt:lpstr>Arial</vt:lpstr>
      <vt:lpstr>Calibri</vt:lpstr>
      <vt:lpstr>Calibri Light</vt:lpstr>
      <vt:lpstr>CharisSIL</vt:lpstr>
      <vt:lpstr>CharisSIL-Italic</vt:lpstr>
      <vt:lpstr>Garamond</vt:lpstr>
      <vt:lpstr>GillSansStd</vt:lpstr>
      <vt:lpstr>Guardian TextSans Web</vt:lpstr>
      <vt:lpstr>inherit</vt:lpstr>
      <vt:lpstr>JlhxyyAdvOTf0bf83d5.I</vt:lpstr>
      <vt:lpstr>SkvrcbAdvTT94be8fa4.B</vt:lpstr>
      <vt:lpstr>Tahoma</vt:lpstr>
      <vt:lpstr>Times New Roman</vt:lpstr>
      <vt:lpstr>Wingdings</vt:lpstr>
      <vt:lpstr>WqnsrrAdvOTa9103878</vt:lpstr>
      <vt:lpstr>YffgbkAdvOTa9103878+20</vt:lpstr>
      <vt:lpstr>Tema di Office</vt:lpstr>
      <vt:lpstr>Immagine bitmap</vt:lpstr>
      <vt:lpstr>Presentazione standard di PowerPoint</vt:lpstr>
      <vt:lpstr>Presentazione standard di PowerPoint</vt:lpstr>
      <vt:lpstr>Presentazione standard di PowerPoint</vt:lpstr>
      <vt:lpstr>CRITERIA FOR PHENOTYPIC CLASSIFICATION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AndreSilvia</dc:creator>
  <cp:lastModifiedBy>Francesca Girolami</cp:lastModifiedBy>
  <cp:revision>113</cp:revision>
  <dcterms:created xsi:type="dcterms:W3CDTF">2017-11-14T11:08:39Z</dcterms:created>
  <dcterms:modified xsi:type="dcterms:W3CDTF">2023-06-27T22:44:08Z</dcterms:modified>
</cp:coreProperties>
</file>